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63B99F-E0EC-B000-F72B-506CCEC16F03}" v="26" dt="2021-03-30T16:42:57.397"/>
    <p1510:client id="{0469B99F-3000-B000-F172-88EB5BB1E975}" v="2" dt="2021-03-30T18:27:05.100"/>
    <p1510:client id="{1F68B99F-5096-B000-F172-8549A419D87F}" v="3" dt="2021-03-30T18:11:35.300"/>
    <p1510:client id="{4866B99F-30AA-B000-F863-D7F466F0A33F}" v="3" dt="2021-03-30T17:39:41.70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2890CF"/>
          </a:solidFill>
        </a:fill>
      </a:tcStyle>
    </a:band2H>
    <a:firstCol>
      <a:tcTxStyle b="on" i="off">
        <a:fontRef idx="minor">
          <a:srgbClr val="2890CF"/>
        </a:fontRef>
        <a:srgbClr val="2890C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2890CF"/>
          </a:solidFill>
        </a:fill>
      </a:tcStyle>
    </a:lastRow>
    <a:firstRow>
      <a:tcTxStyle b="on" i="off">
        <a:fontRef idx="minor">
          <a:srgbClr val="2890CF"/>
        </a:fontRef>
        <a:srgbClr val="2890CF"/>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Row>
  </a:tblStyle>
  <a:tblStyle styleId="{2708684C-4D16-4618-839F-0558EEFCDFE6}" styleName="">
    <a:tblBg/>
    <a:wholeTbl>
      <a:tcTxStyle b="off"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508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254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VanDenBerg" userId="S::lisav@rivaliq2.onmicrosoft.com::e3116c88-2eaa-4e28-bbfc-a0d20eb8f39d" providerId="AD" clId="Web-{1F68B99F-5096-B000-F172-8549A419D87F}"/>
    <pc:docChg chg="modSld">
      <pc:chgData name="Lisa VanDenBerg" userId="S::lisav@rivaliq2.onmicrosoft.com::e3116c88-2eaa-4e28-bbfc-a0d20eb8f39d" providerId="AD" clId="Web-{1F68B99F-5096-B000-F172-8549A419D87F}" dt="2021-03-30T18:11:35.300" v="2"/>
      <pc:docMkLst>
        <pc:docMk/>
      </pc:docMkLst>
      <pc:sldChg chg="addSp delSp">
        <pc:chgData name="Lisa VanDenBerg" userId="S::lisav@rivaliq2.onmicrosoft.com::e3116c88-2eaa-4e28-bbfc-a0d20eb8f39d" providerId="AD" clId="Web-{1F68B99F-5096-B000-F172-8549A419D87F}" dt="2021-03-30T18:11:35.300" v="2"/>
        <pc:sldMkLst>
          <pc:docMk/>
          <pc:sldMk cId="0" sldId="277"/>
        </pc:sldMkLst>
        <pc:spChg chg="add">
          <ac:chgData name="Lisa VanDenBerg" userId="S::lisav@rivaliq2.onmicrosoft.com::e3116c88-2eaa-4e28-bbfc-a0d20eb8f39d" providerId="AD" clId="Web-{1F68B99F-5096-B000-F172-8549A419D87F}" dt="2021-03-30T18:11:35.300" v="2"/>
          <ac:spMkLst>
            <pc:docMk/>
            <pc:sldMk cId="0" sldId="277"/>
            <ac:spMk id="18" creationId="{DEF69203-3DF1-411C-B93B-8DD7A0977EB6}"/>
          </ac:spMkLst>
        </pc:spChg>
        <pc:spChg chg="del">
          <ac:chgData name="Lisa VanDenBerg" userId="S::lisav@rivaliq2.onmicrosoft.com::e3116c88-2eaa-4e28-bbfc-a0d20eb8f39d" providerId="AD" clId="Web-{1F68B99F-5096-B000-F172-8549A419D87F}" dt="2021-03-30T18:11:30.410" v="1"/>
          <ac:spMkLst>
            <pc:docMk/>
            <pc:sldMk cId="0" sldId="277"/>
            <ac:spMk id="19" creationId="{28FBC0C3-1731-48D0-B60D-00021E146E01}"/>
          </ac:spMkLst>
        </pc:spChg>
        <pc:spChg chg="del">
          <ac:chgData name="Lisa VanDenBerg" userId="S::lisav@rivaliq2.onmicrosoft.com::e3116c88-2eaa-4e28-bbfc-a0d20eb8f39d" providerId="AD" clId="Web-{1F68B99F-5096-B000-F172-8549A419D87F}" dt="2021-03-30T18:11:30.410" v="0"/>
          <ac:spMkLst>
            <pc:docMk/>
            <pc:sldMk cId="0" sldId="277"/>
            <ac:spMk id="20" creationId="{B7C77B51-54BB-43FE-8569-2312B957AB6B}"/>
          </ac:spMkLst>
        </pc:spChg>
        <pc:spChg chg="add">
          <ac:chgData name="Lisa VanDenBerg" userId="S::lisav@rivaliq2.onmicrosoft.com::e3116c88-2eaa-4e28-bbfc-a0d20eb8f39d" providerId="AD" clId="Web-{1F68B99F-5096-B000-F172-8549A419D87F}" dt="2021-03-30T18:11:35.300" v="2"/>
          <ac:spMkLst>
            <pc:docMk/>
            <pc:sldMk cId="0" sldId="277"/>
            <ac:spMk id="21" creationId="{229E1635-E452-44DE-BC0B-8849D20780EB}"/>
          </ac:spMkLst>
        </pc:spChg>
      </pc:sldChg>
    </pc:docChg>
  </pc:docChgLst>
  <pc:docChgLst>
    <pc:chgData name="Lisa VanDenBerg" userId="S::lisav@rivaliq2.onmicrosoft.com::e3116c88-2eaa-4e28-bbfc-a0d20eb8f39d" providerId="AD" clId="Web-{0469B99F-3000-B000-F172-88EB5BB1E975}"/>
    <pc:docChg chg="modSld">
      <pc:chgData name="Lisa VanDenBerg" userId="S::lisav@rivaliq2.onmicrosoft.com::e3116c88-2eaa-4e28-bbfc-a0d20eb8f39d" providerId="AD" clId="Web-{0469B99F-3000-B000-F172-88EB5BB1E975}" dt="2021-03-30T18:27:05.100" v="1" actId="20577"/>
      <pc:docMkLst>
        <pc:docMk/>
      </pc:docMkLst>
      <pc:sldChg chg="modSp">
        <pc:chgData name="Lisa VanDenBerg" userId="S::lisav@rivaliq2.onmicrosoft.com::e3116c88-2eaa-4e28-bbfc-a0d20eb8f39d" providerId="AD" clId="Web-{0469B99F-3000-B000-F172-88EB5BB1E975}" dt="2021-03-30T18:27:05.100" v="1" actId="20577"/>
        <pc:sldMkLst>
          <pc:docMk/>
          <pc:sldMk cId="0" sldId="258"/>
        </pc:sldMkLst>
        <pc:spChg chg="mod">
          <ac:chgData name="Lisa VanDenBerg" userId="S::lisav@rivaliq2.onmicrosoft.com::e3116c88-2eaa-4e28-bbfc-a0d20eb8f39d" providerId="AD" clId="Web-{0469B99F-3000-B000-F172-88EB5BB1E975}" dt="2021-03-30T18:27:05.100" v="1" actId="20577"/>
          <ac:spMkLst>
            <pc:docMk/>
            <pc:sldMk cId="0" sldId="258"/>
            <ac:spMk id="90" creationId="{00000000-0000-0000-0000-000000000000}"/>
          </ac:spMkLst>
        </pc:spChg>
      </pc:sldChg>
    </pc:docChg>
  </pc:docChgLst>
  <pc:docChgLst>
    <pc:chgData name="Lisa VanDenBerg" userId="S::lisav@rivaliq2.onmicrosoft.com::e3116c88-2eaa-4e28-bbfc-a0d20eb8f39d" providerId="AD" clId="Web-{4866B99F-30AA-B000-F863-D7F466F0A33F}"/>
    <pc:docChg chg="modSld">
      <pc:chgData name="Lisa VanDenBerg" userId="S::lisav@rivaliq2.onmicrosoft.com::e3116c88-2eaa-4e28-bbfc-a0d20eb8f39d" providerId="AD" clId="Web-{4866B99F-30AA-B000-F863-D7F466F0A33F}" dt="2021-03-30T17:39:27.419" v="0" actId="20577"/>
      <pc:docMkLst>
        <pc:docMk/>
      </pc:docMkLst>
      <pc:sldChg chg="modSp">
        <pc:chgData name="Lisa VanDenBerg" userId="S::lisav@rivaliq2.onmicrosoft.com::e3116c88-2eaa-4e28-bbfc-a0d20eb8f39d" providerId="AD" clId="Web-{4866B99F-30AA-B000-F863-D7F466F0A33F}" dt="2021-03-30T17:39:27.419" v="0" actId="20577"/>
        <pc:sldMkLst>
          <pc:docMk/>
          <pc:sldMk cId="0" sldId="277"/>
        </pc:sldMkLst>
        <pc:spChg chg="mod">
          <ac:chgData name="Lisa VanDenBerg" userId="S::lisav@rivaliq2.onmicrosoft.com::e3116c88-2eaa-4e28-bbfc-a0d20eb8f39d" providerId="AD" clId="Web-{4866B99F-30AA-B000-F863-D7F466F0A33F}" dt="2021-03-30T17:39:27.419" v="0" actId="20577"/>
          <ac:spMkLst>
            <pc:docMk/>
            <pc:sldMk cId="0" sldId="277"/>
            <ac:spMk id="20" creationId="{B7C77B51-54BB-43FE-8569-2312B957AB6B}"/>
          </ac:spMkLst>
        </pc:spChg>
      </pc:sldChg>
    </pc:docChg>
  </pc:docChgLst>
  <pc:docChgLst>
    <pc:chgData name="Lisa VanDenBerg" userId="S::lisav@rivaliq2.onmicrosoft.com::e3116c88-2eaa-4e28-bbfc-a0d20eb8f39d" providerId="AD" clId="Web-{0363B99F-E0EC-B000-F72B-506CCEC16F03}"/>
    <pc:docChg chg="modSld">
      <pc:chgData name="Lisa VanDenBerg" userId="S::lisav@rivaliq2.onmicrosoft.com::e3116c88-2eaa-4e28-bbfc-a0d20eb8f39d" providerId="AD" clId="Web-{0363B99F-E0EC-B000-F72B-506CCEC16F03}" dt="2021-03-30T16:42:56.787" v="22" actId="20577"/>
      <pc:docMkLst>
        <pc:docMk/>
      </pc:docMkLst>
      <pc:sldChg chg="modSp">
        <pc:chgData name="Lisa VanDenBerg" userId="S::lisav@rivaliq2.onmicrosoft.com::e3116c88-2eaa-4e28-bbfc-a0d20eb8f39d" providerId="AD" clId="Web-{0363B99F-E0EC-B000-F72B-506CCEC16F03}" dt="2021-03-30T16:42:06.553" v="0" actId="1076"/>
        <pc:sldMkLst>
          <pc:docMk/>
          <pc:sldMk cId="0" sldId="256"/>
        </pc:sldMkLst>
        <pc:spChg chg="mod">
          <ac:chgData name="Lisa VanDenBerg" userId="S::lisav@rivaliq2.onmicrosoft.com::e3116c88-2eaa-4e28-bbfc-a0d20eb8f39d" providerId="AD" clId="Web-{0363B99F-E0EC-B000-F72B-506CCEC16F03}" dt="2021-03-30T16:42:06.553" v="0" actId="1076"/>
          <ac:spMkLst>
            <pc:docMk/>
            <pc:sldMk cId="0" sldId="256"/>
            <ac:spMk id="77" creationId="{00000000-0000-0000-0000-000000000000}"/>
          </ac:spMkLst>
        </pc:spChg>
      </pc:sldChg>
      <pc:sldChg chg="addSp delSp modSp">
        <pc:chgData name="Lisa VanDenBerg" userId="S::lisav@rivaliq2.onmicrosoft.com::e3116c88-2eaa-4e28-bbfc-a0d20eb8f39d" providerId="AD" clId="Web-{0363B99F-E0EC-B000-F72B-506CCEC16F03}" dt="2021-03-30T16:42:56.787" v="22" actId="20577"/>
        <pc:sldMkLst>
          <pc:docMk/>
          <pc:sldMk cId="0" sldId="277"/>
        </pc:sldMkLst>
        <pc:spChg chg="add">
          <ac:chgData name="Lisa VanDenBerg" userId="S::lisav@rivaliq2.onmicrosoft.com::e3116c88-2eaa-4e28-bbfc-a0d20eb8f39d" providerId="AD" clId="Web-{0363B99F-E0EC-B000-F72B-506CCEC16F03}" dt="2021-03-30T16:42:37.866" v="4"/>
          <ac:spMkLst>
            <pc:docMk/>
            <pc:sldMk cId="0" sldId="277"/>
            <ac:spMk id="19" creationId="{28FBC0C3-1731-48D0-B60D-00021E146E01}"/>
          </ac:spMkLst>
        </pc:spChg>
        <pc:spChg chg="add mod">
          <ac:chgData name="Lisa VanDenBerg" userId="S::lisav@rivaliq2.onmicrosoft.com::e3116c88-2eaa-4e28-bbfc-a0d20eb8f39d" providerId="AD" clId="Web-{0363B99F-E0EC-B000-F72B-506CCEC16F03}" dt="2021-03-30T16:42:56.787" v="22" actId="20577"/>
          <ac:spMkLst>
            <pc:docMk/>
            <pc:sldMk cId="0" sldId="277"/>
            <ac:spMk id="20" creationId="{B7C77B51-54BB-43FE-8569-2312B957AB6B}"/>
          </ac:spMkLst>
        </pc:spChg>
        <pc:spChg chg="del">
          <ac:chgData name="Lisa VanDenBerg" userId="S::lisav@rivaliq2.onmicrosoft.com::e3116c88-2eaa-4e28-bbfc-a0d20eb8f39d" providerId="AD" clId="Web-{0363B99F-E0EC-B000-F72B-506CCEC16F03}" dt="2021-03-30T16:42:36.225" v="3"/>
          <ac:spMkLst>
            <pc:docMk/>
            <pc:sldMk cId="0" sldId="277"/>
            <ac:spMk id="225" creationId="{00000000-0000-0000-0000-000000000000}"/>
          </ac:spMkLst>
        </pc:spChg>
        <pc:spChg chg="del">
          <ac:chgData name="Lisa VanDenBerg" userId="S::lisav@rivaliq2.onmicrosoft.com::e3116c88-2eaa-4e28-bbfc-a0d20eb8f39d" providerId="AD" clId="Web-{0363B99F-E0EC-B000-F72B-506CCEC16F03}" dt="2021-03-30T16:42:36.225" v="2"/>
          <ac:spMkLst>
            <pc:docMk/>
            <pc:sldMk cId="0" sldId="277"/>
            <ac:spMk id="226" creationId="{00000000-0000-0000-0000-000000000000}"/>
          </ac:spMkLst>
        </pc:spChg>
        <pc:spChg chg="del">
          <ac:chgData name="Lisa VanDenBerg" userId="S::lisav@rivaliq2.onmicrosoft.com::e3116c88-2eaa-4e28-bbfc-a0d20eb8f39d" providerId="AD" clId="Web-{0363B99F-E0EC-B000-F72B-506CCEC16F03}" dt="2021-03-30T16:42:36.225" v="1"/>
          <ac:spMkLst>
            <pc:docMk/>
            <pc:sldMk cId="0" sldId="277"/>
            <ac:spMk id="22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 name="Shape 71"/>
          <p:cNvSpPr>
            <a:spLocks noGrp="1" noRot="1" noChangeAspect="1"/>
          </p:cNvSpPr>
          <p:nvPr>
            <p:ph type="sldImg"/>
          </p:nvPr>
        </p:nvSpPr>
        <p:spPr>
          <a:xfrm>
            <a:off x="1143000" y="685800"/>
            <a:ext cx="4572000" cy="3429000"/>
          </a:xfrm>
          <a:prstGeom prst="rect">
            <a:avLst/>
          </a:prstGeom>
        </p:spPr>
        <p:txBody>
          <a:bodyPr/>
          <a:lstStyle/>
          <a:p>
            <a:endParaRPr/>
          </a:p>
        </p:txBody>
      </p:sp>
      <p:sp>
        <p:nvSpPr>
          <p:cNvPr id="72" name="Shape 7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Arial"/>
      </a:defRPr>
    </a:lvl1pPr>
    <a:lvl2pPr indent="228600" defTabSz="457200" latinLnBrk="0">
      <a:lnSpc>
        <a:spcPct val="117999"/>
      </a:lnSpc>
      <a:defRPr sz="2200">
        <a:latin typeface="+mn-lt"/>
        <a:ea typeface="+mn-ea"/>
        <a:cs typeface="+mn-cs"/>
        <a:sym typeface="Arial"/>
      </a:defRPr>
    </a:lvl2pPr>
    <a:lvl3pPr indent="457200" defTabSz="457200" latinLnBrk="0">
      <a:lnSpc>
        <a:spcPct val="117999"/>
      </a:lnSpc>
      <a:defRPr sz="2200">
        <a:latin typeface="+mn-lt"/>
        <a:ea typeface="+mn-ea"/>
        <a:cs typeface="+mn-cs"/>
        <a:sym typeface="Arial"/>
      </a:defRPr>
    </a:lvl3pPr>
    <a:lvl4pPr indent="685800" defTabSz="457200" latinLnBrk="0">
      <a:lnSpc>
        <a:spcPct val="117999"/>
      </a:lnSpc>
      <a:defRPr sz="2200">
        <a:latin typeface="+mn-lt"/>
        <a:ea typeface="+mn-ea"/>
        <a:cs typeface="+mn-cs"/>
        <a:sym typeface="Arial"/>
      </a:defRPr>
    </a:lvl4pPr>
    <a:lvl5pPr indent="914400" defTabSz="457200" latinLnBrk="0">
      <a:lnSpc>
        <a:spcPct val="117999"/>
      </a:lnSpc>
      <a:defRPr sz="2200">
        <a:latin typeface="+mn-lt"/>
        <a:ea typeface="+mn-ea"/>
        <a:cs typeface="+mn-cs"/>
        <a:sym typeface="Arial"/>
      </a:defRPr>
    </a:lvl5pPr>
    <a:lvl6pPr indent="1143000" defTabSz="457200" latinLnBrk="0">
      <a:lnSpc>
        <a:spcPct val="117999"/>
      </a:lnSpc>
      <a:defRPr sz="2200">
        <a:latin typeface="+mn-lt"/>
        <a:ea typeface="+mn-ea"/>
        <a:cs typeface="+mn-cs"/>
        <a:sym typeface="Arial"/>
      </a:defRPr>
    </a:lvl6pPr>
    <a:lvl7pPr indent="1371600" defTabSz="457200" latinLnBrk="0">
      <a:lnSpc>
        <a:spcPct val="117999"/>
      </a:lnSpc>
      <a:defRPr sz="2200">
        <a:latin typeface="+mn-lt"/>
        <a:ea typeface="+mn-ea"/>
        <a:cs typeface="+mn-cs"/>
        <a:sym typeface="Arial"/>
      </a:defRPr>
    </a:lvl7pPr>
    <a:lvl8pPr indent="1600200" defTabSz="457200" latinLnBrk="0">
      <a:lnSpc>
        <a:spcPct val="117999"/>
      </a:lnSpc>
      <a:defRPr sz="2200">
        <a:latin typeface="+mn-lt"/>
        <a:ea typeface="+mn-ea"/>
        <a:cs typeface="+mn-cs"/>
        <a:sym typeface="Arial"/>
      </a:defRPr>
    </a:lvl8pPr>
    <a:lvl9pPr indent="1828800" defTabSz="457200" latinLnBrk="0">
      <a:lnSpc>
        <a:spcPct val="117999"/>
      </a:lnSpc>
      <a:defRPr sz="22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ORANGE CONTENT">
    <p:spTree>
      <p:nvGrpSpPr>
        <p:cNvPr id="1" name=""/>
        <p:cNvGrpSpPr/>
        <p:nvPr/>
      </p:nvGrpSpPr>
      <p:grpSpPr>
        <a:xfrm>
          <a:off x="0" y="0"/>
          <a:ext cx="0" cy="0"/>
          <a:chOff x="0" y="0"/>
          <a:chExt cx="0" cy="0"/>
        </a:xfrm>
      </p:grpSpPr>
      <p:sp>
        <p:nvSpPr>
          <p:cNvPr id="1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8" name="Title Text"/>
          <p:cNvSpPr txBox="1">
            <a:spLocks noGrp="1"/>
          </p:cNvSpPr>
          <p:nvPr>
            <p:ph type="title"/>
          </p:nvPr>
        </p:nvSpPr>
        <p:spPr>
          <a:prstGeom prst="rect">
            <a:avLst/>
          </a:prstGeom>
        </p:spPr>
        <p:txBody>
          <a:bodyPr/>
          <a:lstStyle/>
          <a:p>
            <a:r>
              <a:t>Title Text</a:t>
            </a:r>
          </a:p>
        </p:txBody>
      </p:sp>
      <p:sp>
        <p:nvSpPr>
          <p:cNvPr id="19" name="Subtitle"/>
          <p:cNvSpPr txBox="1">
            <a:spLocks noGrp="1"/>
          </p:cNvSpPr>
          <p:nvPr>
            <p:ph type="body" sz="quarter" idx="13"/>
          </p:nvPr>
        </p:nvSpPr>
        <p:spPr>
          <a:xfrm>
            <a:off x="1364431" y="2484687"/>
            <a:ext cx="22163138" cy="803275"/>
          </a:xfrm>
          <a:prstGeom prst="rect">
            <a:avLst/>
          </a:prstGeom>
        </p:spPr>
        <p:txBody>
          <a:bodyPr/>
          <a:lstStyle>
            <a:lvl1pPr>
              <a:spcBef>
                <a:spcPts val="0"/>
              </a:spcBef>
              <a:defRPr sz="3100" b="1" cap="all" spc="62">
                <a:solidFill>
                  <a:srgbClr val="D85A93"/>
                </a:solidFill>
              </a:defRPr>
            </a:lvl1pPr>
          </a:lstStyle>
          <a:p>
            <a:r>
              <a:t>Subtitle</a:t>
            </a:r>
          </a:p>
        </p:txBody>
      </p:sp>
      <p:sp>
        <p:nvSpPr>
          <p:cNvPr id="2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LUE SECTION copy">
    <p:spTree>
      <p:nvGrpSpPr>
        <p:cNvPr id="1" name=""/>
        <p:cNvGrpSpPr/>
        <p:nvPr/>
      </p:nvGrpSpPr>
      <p:grpSpPr>
        <a:xfrm>
          <a:off x="0" y="0"/>
          <a:ext cx="0" cy="0"/>
          <a:chOff x="0" y="0"/>
          <a:chExt cx="0" cy="0"/>
        </a:xfrm>
      </p:grpSpPr>
      <p:sp>
        <p:nvSpPr>
          <p:cNvPr id="27" name="Rectangle"/>
          <p:cNvSpPr/>
          <p:nvPr/>
        </p:nvSpPr>
        <p:spPr>
          <a:xfrm>
            <a:off x="-79386" y="-72915"/>
            <a:ext cx="24542772" cy="13861830"/>
          </a:xfrm>
          <a:prstGeom prst="rect">
            <a:avLst/>
          </a:prstGeom>
          <a:gradFill>
            <a:gsLst>
              <a:gs pos="829">
                <a:srgbClr val="D85B94"/>
              </a:gs>
              <a:gs pos="34254">
                <a:srgbClr val="8B4AB4"/>
              </a:gs>
              <a:gs pos="93463">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28" name="Title Text"/>
          <p:cNvSpPr txBox="1">
            <a:spLocks noGrp="1"/>
          </p:cNvSpPr>
          <p:nvPr>
            <p:ph type="title"/>
          </p:nvPr>
        </p:nvSpPr>
        <p:spPr>
          <a:xfrm>
            <a:off x="2362200" y="-7315200"/>
            <a:ext cx="21869400" cy="2881785"/>
          </a:xfrm>
          <a:prstGeom prst="rect">
            <a:avLst/>
          </a:prstGeom>
        </p:spPr>
        <p:txBody>
          <a:bodyPr lIns="50800" tIns="50800" rIns="50800" bIns="50800" anchor="ctr">
            <a:normAutofit/>
          </a:bodyPr>
          <a:lstStyle>
            <a:lvl1pPr algn="ctr">
              <a:defRPr cap="all">
                <a:solidFill>
                  <a:srgbClr val="FFFFFF"/>
                </a:solidFill>
              </a:defRPr>
            </a:lvl1pPr>
          </a:lstStyle>
          <a:p>
            <a:r>
              <a:t>Title Text</a:t>
            </a:r>
          </a:p>
        </p:txBody>
      </p:sp>
      <p:pic>
        <p:nvPicPr>
          <p:cNvPr id="29" name="Rival IQ_FullColor_Waves_RGB (1).png" descr="Rival IQ_FullColor_Waves_RGB (1).png"/>
          <p:cNvPicPr>
            <a:picLocks noChangeAspect="1"/>
          </p:cNvPicPr>
          <p:nvPr/>
        </p:nvPicPr>
        <p:blipFill>
          <a:blip r:embed="rId2"/>
          <a:srcRect r="38713"/>
          <a:stretch>
            <a:fillRect/>
          </a:stretch>
        </p:blipFill>
        <p:spPr>
          <a:xfrm>
            <a:off x="20247835" y="8987222"/>
            <a:ext cx="4145425" cy="4769587"/>
          </a:xfrm>
          <a:prstGeom prst="rect">
            <a:avLst/>
          </a:prstGeom>
          <a:ln w="12700">
            <a:miter lim="400000"/>
          </a:ln>
        </p:spPr>
      </p:pic>
      <p:pic>
        <p:nvPicPr>
          <p:cNvPr id="30" name="Picture 12" descr="Picture 12"/>
          <p:cNvPicPr>
            <a:picLocks noChangeAspect="1"/>
          </p:cNvPicPr>
          <p:nvPr/>
        </p:nvPicPr>
        <p:blipFill>
          <a:blip r:embed="rId3"/>
          <a:srcRect r="57311"/>
          <a:stretch>
            <a:fillRect/>
          </a:stretch>
        </p:blipFill>
        <p:spPr>
          <a:xfrm>
            <a:off x="21946787" y="11285206"/>
            <a:ext cx="1990062" cy="2012388"/>
          </a:xfrm>
          <a:prstGeom prst="rect">
            <a:avLst/>
          </a:prstGeom>
          <a:ln w="12700">
            <a:miter lim="400000"/>
          </a:ln>
        </p:spPr>
      </p:pic>
      <p:sp>
        <p:nvSpPr>
          <p:cNvPr id="31" name="Rectangle"/>
          <p:cNvSpPr/>
          <p:nvPr/>
        </p:nvSpPr>
        <p:spPr>
          <a:xfrm>
            <a:off x="2914650" y="2974677"/>
            <a:ext cx="18554700" cy="7766646"/>
          </a:xfrm>
          <a:prstGeom prst="rect">
            <a:avLst/>
          </a:prstGeom>
          <a:solidFill>
            <a:srgbClr val="000000">
              <a:alpha val="46845"/>
            </a:srgbClr>
          </a:soli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32" name="[Getting Started: Crafting your social media audit and exporting your data]"/>
          <p:cNvSpPr txBox="1">
            <a:spLocks noGrp="1"/>
          </p:cNvSpPr>
          <p:nvPr>
            <p:ph type="body" sz="quarter" idx="13"/>
          </p:nvPr>
        </p:nvSpPr>
        <p:spPr>
          <a:xfrm>
            <a:off x="6579418" y="8255372"/>
            <a:ext cx="11225163" cy="1269256"/>
          </a:xfrm>
          <a:prstGeom prst="rect">
            <a:avLst/>
          </a:prstGeom>
        </p:spPr>
        <p:txBody>
          <a:bodyPr anchor="ctr">
            <a:spAutoFit/>
          </a:bodyPr>
          <a:lstStyle>
            <a:lvl1pPr algn="ctr">
              <a:spcBef>
                <a:spcPts val="0"/>
              </a:spcBef>
              <a:defRPr sz="4000">
                <a:solidFill>
                  <a:srgbClr val="FFFFFF"/>
                </a:solidFill>
              </a:defRPr>
            </a:lvl1pPr>
          </a:lstStyle>
          <a:p>
            <a:r>
              <a:t>[Getting Started: Crafting your social media audit and exporting your data]</a:t>
            </a:r>
          </a:p>
        </p:txBody>
      </p:sp>
      <p:sp>
        <p:nvSpPr>
          <p:cNvPr id="33" name="gather competitive data"/>
          <p:cNvSpPr txBox="1">
            <a:spLocks noGrp="1"/>
          </p:cNvSpPr>
          <p:nvPr>
            <p:ph type="body" sz="half" idx="14"/>
          </p:nvPr>
        </p:nvSpPr>
        <p:spPr>
          <a:xfrm>
            <a:off x="4145508" y="2715976"/>
            <a:ext cx="16092984" cy="6977933"/>
          </a:xfrm>
          <a:prstGeom prst="rect">
            <a:avLst/>
          </a:prstGeom>
        </p:spPr>
        <p:txBody>
          <a:bodyPr lIns="50800" tIns="50800" rIns="50800" bIns="50800" anchor="ctr"/>
          <a:lstStyle/>
          <a:p>
            <a:pPr algn="ctr">
              <a:lnSpc>
                <a:spcPct val="80000"/>
              </a:lnSpc>
              <a:spcBef>
                <a:spcPts val="0"/>
              </a:spcBef>
              <a:defRPr sz="6500" b="1">
                <a:solidFill>
                  <a:srgbClr val="FFFFFF"/>
                </a:solidFill>
              </a:defRPr>
            </a:pPr>
            <a:r>
              <a:t>Social Media Competitive Audit Course</a:t>
            </a:r>
          </a:p>
          <a:p>
            <a:pPr algn="ctr">
              <a:lnSpc>
                <a:spcPct val="80000"/>
              </a:lnSpc>
              <a:spcBef>
                <a:spcPts val="0"/>
              </a:spcBef>
              <a:defRPr sz="6500" b="1">
                <a:solidFill>
                  <a:srgbClr val="FFFFFF"/>
                </a:solidFill>
              </a:defRPr>
            </a:pPr>
            <a:r>
              <a:t>with Lauren Teague</a:t>
            </a:r>
          </a:p>
        </p:txBody>
      </p:sp>
      <p:sp>
        <p:nvSpPr>
          <p:cNvPr id="34" name="Slide Number"/>
          <p:cNvSpPr txBox="1">
            <a:spLocks noGrp="1"/>
          </p:cNvSpPr>
          <p:nvPr>
            <p:ph type="sldNum" sz="quarter" idx="2"/>
          </p:nvPr>
        </p:nvSpPr>
        <p:spPr>
          <a:xfrm>
            <a:off x="22779697" y="12997870"/>
            <a:ext cx="396827" cy="385391"/>
          </a:xfrm>
          <a:prstGeom prst="rect">
            <a:avLst/>
          </a:prstGeom>
        </p:spPr>
        <p:txBody>
          <a:bodyPr wrap="none" lIns="50800" tIns="50800" rIns="50800" bIns="50800" anchor="b"/>
          <a:lstStyle>
            <a:lvl1pPr algn="ctr" defTabSz="3428913">
              <a:lnSpc>
                <a:spcPct val="80000"/>
              </a:lnSpc>
              <a:spcBef>
                <a:spcPts val="3300"/>
              </a:spcBef>
              <a:defRPr sz="2000">
                <a:solidFill>
                  <a:srgbClr val="53585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new purple title">
    <p:spTree>
      <p:nvGrpSpPr>
        <p:cNvPr id="1" name=""/>
        <p:cNvGrpSpPr/>
        <p:nvPr/>
      </p:nvGrpSpPr>
      <p:grpSpPr>
        <a:xfrm>
          <a:off x="0" y="0"/>
          <a:ext cx="0" cy="0"/>
          <a:chOff x="0" y="0"/>
          <a:chExt cx="0" cy="0"/>
        </a:xfrm>
      </p:grpSpPr>
      <p:sp>
        <p:nvSpPr>
          <p:cNvPr id="41" name="Rectangle"/>
          <p:cNvSpPr/>
          <p:nvPr/>
        </p:nvSpPr>
        <p:spPr>
          <a:xfrm>
            <a:off x="-79386" y="-72915"/>
            <a:ext cx="24542772" cy="13861830"/>
          </a:xfrm>
          <a:prstGeom prst="rect">
            <a:avLst/>
          </a:prstGeom>
          <a:gradFill>
            <a:gsLst>
              <a:gs pos="829">
                <a:srgbClr val="D85B94"/>
              </a:gs>
              <a:gs pos="34254">
                <a:srgbClr val="8B4AB4"/>
              </a:gs>
              <a:gs pos="93463">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42" name="[Getting Started: Crafting your social media audit and exporting your data]"/>
          <p:cNvSpPr txBox="1">
            <a:spLocks noGrp="1"/>
          </p:cNvSpPr>
          <p:nvPr>
            <p:ph type="body" sz="quarter" idx="13"/>
          </p:nvPr>
        </p:nvSpPr>
        <p:spPr>
          <a:xfrm>
            <a:off x="6579418" y="9271372"/>
            <a:ext cx="11225163" cy="1269256"/>
          </a:xfrm>
          <a:prstGeom prst="rect">
            <a:avLst/>
          </a:prstGeom>
        </p:spPr>
        <p:txBody>
          <a:bodyPr anchor="ctr">
            <a:spAutoFit/>
          </a:bodyPr>
          <a:lstStyle>
            <a:lvl1pPr algn="ctr">
              <a:spcBef>
                <a:spcPts val="0"/>
              </a:spcBef>
              <a:defRPr sz="4000">
                <a:solidFill>
                  <a:srgbClr val="FFFFFF"/>
                </a:solidFill>
              </a:defRPr>
            </a:lvl1pPr>
          </a:lstStyle>
          <a:p>
            <a:r>
              <a:t>[Getting Started: Crafting your social media audit and exporting your data]</a:t>
            </a:r>
          </a:p>
        </p:txBody>
      </p:sp>
      <p:sp>
        <p:nvSpPr>
          <p:cNvPr id="43" name="gather competitive data"/>
          <p:cNvSpPr txBox="1">
            <a:spLocks noGrp="1"/>
          </p:cNvSpPr>
          <p:nvPr>
            <p:ph type="body" sz="quarter" idx="14"/>
          </p:nvPr>
        </p:nvSpPr>
        <p:spPr>
          <a:xfrm>
            <a:off x="4942283" y="4764049"/>
            <a:ext cx="14499434" cy="4187902"/>
          </a:xfrm>
          <a:prstGeom prst="rect">
            <a:avLst/>
          </a:prstGeom>
        </p:spPr>
        <p:txBody>
          <a:bodyPr lIns="50800" tIns="50800" rIns="50800" bIns="50800" anchor="ctr"/>
          <a:lstStyle/>
          <a:p>
            <a:pPr algn="ctr">
              <a:lnSpc>
                <a:spcPct val="80000"/>
              </a:lnSpc>
              <a:spcBef>
                <a:spcPts val="0"/>
              </a:spcBef>
              <a:defRPr sz="8000" b="1" cap="all">
                <a:solidFill>
                  <a:srgbClr val="FFFFFF"/>
                </a:solidFill>
              </a:defRPr>
            </a:pPr>
            <a:r>
              <a:t>Social Media Competitive Audit Course</a:t>
            </a:r>
          </a:p>
          <a:p>
            <a:pPr algn="ctr">
              <a:lnSpc>
                <a:spcPct val="80000"/>
              </a:lnSpc>
              <a:spcBef>
                <a:spcPts val="0"/>
              </a:spcBef>
              <a:defRPr sz="8000" b="1" cap="all">
                <a:solidFill>
                  <a:srgbClr val="FFFFFF"/>
                </a:solidFill>
              </a:defRPr>
            </a:pPr>
            <a:r>
              <a:t>with Lauren Teague</a:t>
            </a:r>
          </a:p>
        </p:txBody>
      </p:sp>
      <p:sp>
        <p:nvSpPr>
          <p:cNvPr id="44" name="Title Text"/>
          <p:cNvSpPr txBox="1">
            <a:spLocks noGrp="1"/>
          </p:cNvSpPr>
          <p:nvPr>
            <p:ph type="title"/>
          </p:nvPr>
        </p:nvSpPr>
        <p:spPr>
          <a:xfrm>
            <a:off x="2362200" y="-7315200"/>
            <a:ext cx="21869400" cy="2881785"/>
          </a:xfrm>
          <a:prstGeom prst="rect">
            <a:avLst/>
          </a:prstGeom>
        </p:spPr>
        <p:txBody>
          <a:bodyPr lIns="50800" tIns="50800" rIns="50800" bIns="50800" anchor="ctr">
            <a:normAutofit/>
          </a:bodyPr>
          <a:lstStyle>
            <a:lvl1pPr algn="ctr">
              <a:defRPr cap="all">
                <a:solidFill>
                  <a:srgbClr val="FFFFFF"/>
                </a:solidFill>
              </a:defRPr>
            </a:lvl1pPr>
          </a:lstStyle>
          <a:p>
            <a:r>
              <a:t>Title Text</a:t>
            </a:r>
          </a:p>
        </p:txBody>
      </p:sp>
      <p:pic>
        <p:nvPicPr>
          <p:cNvPr id="45" name="Image" descr="Image"/>
          <p:cNvPicPr>
            <a:picLocks noChangeAspect="1"/>
          </p:cNvPicPr>
          <p:nvPr/>
        </p:nvPicPr>
        <p:blipFill>
          <a:blip r:embed="rId2"/>
          <a:stretch>
            <a:fillRect/>
          </a:stretch>
        </p:blipFill>
        <p:spPr>
          <a:xfrm rot="11794452">
            <a:off x="3845956" y="-2586706"/>
            <a:ext cx="25080679" cy="6148420"/>
          </a:xfrm>
          <a:prstGeom prst="rect">
            <a:avLst/>
          </a:prstGeom>
          <a:ln w="12700">
            <a:miter lim="400000"/>
          </a:ln>
        </p:spPr>
      </p:pic>
      <p:pic>
        <p:nvPicPr>
          <p:cNvPr id="46" name="Image" descr="Image"/>
          <p:cNvPicPr>
            <a:picLocks noChangeAspect="1"/>
          </p:cNvPicPr>
          <p:nvPr/>
        </p:nvPicPr>
        <p:blipFill>
          <a:blip r:embed="rId2"/>
          <a:stretch>
            <a:fillRect/>
          </a:stretch>
        </p:blipFill>
        <p:spPr>
          <a:xfrm rot="1320000">
            <a:off x="-5069444" y="8970294"/>
            <a:ext cx="25080680" cy="6148419"/>
          </a:xfrm>
          <a:prstGeom prst="rect">
            <a:avLst/>
          </a:prstGeom>
          <a:ln w="12700">
            <a:miter lim="400000"/>
          </a:ln>
        </p:spPr>
      </p:pic>
      <p:grpSp>
        <p:nvGrpSpPr>
          <p:cNvPr id="49" name="Group"/>
          <p:cNvGrpSpPr/>
          <p:nvPr/>
        </p:nvGrpSpPr>
        <p:grpSpPr>
          <a:xfrm>
            <a:off x="20892244" y="10307142"/>
            <a:ext cx="2362399" cy="2362399"/>
            <a:chOff x="0" y="0"/>
            <a:chExt cx="2362398" cy="2362398"/>
          </a:xfrm>
        </p:grpSpPr>
        <p:pic>
          <p:nvPicPr>
            <p:cNvPr id="47" name="white-logo.png" descr="white-logo.png"/>
            <p:cNvPicPr>
              <a:picLocks noChangeAspect="1"/>
            </p:cNvPicPr>
            <p:nvPr/>
          </p:nvPicPr>
          <p:blipFill>
            <a:blip r:embed="rId3"/>
            <a:stretch>
              <a:fillRect/>
            </a:stretch>
          </p:blipFill>
          <p:spPr>
            <a:xfrm>
              <a:off x="433319" y="373629"/>
              <a:ext cx="1530808" cy="1530808"/>
            </a:xfrm>
            <a:prstGeom prst="rect">
              <a:avLst/>
            </a:prstGeom>
            <a:ln w="12700" cap="flat">
              <a:noFill/>
              <a:miter lim="400000"/>
            </a:ln>
            <a:effectLst/>
          </p:spPr>
        </p:pic>
        <p:sp>
          <p:nvSpPr>
            <p:cNvPr id="48" name="Square"/>
            <p:cNvSpPr/>
            <p:nvPr/>
          </p:nvSpPr>
          <p:spPr>
            <a:xfrm>
              <a:off x="0" y="0"/>
              <a:ext cx="2362399" cy="2362399"/>
            </a:xfrm>
            <a:prstGeom prst="rect">
              <a:avLst/>
            </a:prstGeom>
            <a:noFill/>
            <a:ln w="38100" cap="flat">
              <a:solidFill>
                <a:srgbClr val="FFFFFF"/>
              </a:solidFill>
              <a:prstDash val="solid"/>
              <a:miter lim="400000"/>
            </a:ln>
            <a:effectLst/>
          </p:spPr>
          <p:txBody>
            <a:bodyPr wrap="square" lIns="50800" tIns="50800" rIns="50800" bIns="50800" numCol="1" anchor="ctr">
              <a:noAutofit/>
            </a:bodyPr>
            <a:lstStyle/>
            <a:p>
              <a:pPr defTabSz="584200">
                <a:defRPr sz="1600" cap="none">
                  <a:solidFill>
                    <a:srgbClr val="FFFFFF"/>
                  </a:solidFill>
                </a:defRPr>
              </a:pPr>
              <a:endParaRPr/>
            </a:p>
          </p:txBody>
        </p:sp>
      </p:grpSp>
      <p:sp>
        <p:nvSpPr>
          <p:cNvPr id="50" name="Oval"/>
          <p:cNvSpPr/>
          <p:nvPr/>
        </p:nvSpPr>
        <p:spPr>
          <a:xfrm>
            <a:off x="10922000" y="2336403"/>
            <a:ext cx="2540000" cy="2540001"/>
          </a:xfrm>
          <a:prstGeom prst="ellipse">
            <a:avLst/>
          </a:prstGeom>
          <a:solidFill>
            <a:srgbClr val="000000"/>
          </a:solidFill>
          <a:ln w="12700">
            <a:miter lim="400000"/>
          </a:ln>
        </p:spPr>
        <p:txBody>
          <a:bodyPr lIns="50800" tIns="50800" rIns="50800" bIns="50800" anchor="ctr"/>
          <a:lstStyle/>
          <a:p>
            <a:pPr>
              <a:lnSpc>
                <a:spcPct val="100000"/>
              </a:lnSpc>
              <a:defRPr sz="2200" cap="none" spc="-44">
                <a:solidFill>
                  <a:srgbClr val="FFFFFF"/>
                </a:solidFill>
              </a:defRPr>
            </a:pPr>
            <a:endParaRPr/>
          </a:p>
        </p:txBody>
      </p:sp>
      <p:sp>
        <p:nvSpPr>
          <p:cNvPr id="51" name="1"/>
          <p:cNvSpPr txBox="1">
            <a:spLocks noGrp="1"/>
          </p:cNvSpPr>
          <p:nvPr>
            <p:ph type="body" sz="quarter" idx="15"/>
          </p:nvPr>
        </p:nvSpPr>
        <p:spPr>
          <a:xfrm>
            <a:off x="10970855" y="2488214"/>
            <a:ext cx="2267070" cy="2236380"/>
          </a:xfrm>
          <a:prstGeom prst="rect">
            <a:avLst/>
          </a:prstGeom>
        </p:spPr>
        <p:txBody>
          <a:bodyPr lIns="50800" tIns="50800" rIns="50800" bIns="50800" anchor="ctr">
            <a:spAutoFit/>
          </a:bodyPr>
          <a:lstStyle>
            <a:lvl1pPr algn="ctr" defTabSz="1160858">
              <a:lnSpc>
                <a:spcPct val="80000"/>
              </a:lnSpc>
              <a:spcBef>
                <a:spcPts val="0"/>
              </a:spcBef>
              <a:defRPr sz="15000" b="1" cap="all" spc="-750">
                <a:solidFill>
                  <a:srgbClr val="DA5894"/>
                </a:solidFill>
              </a:defRPr>
            </a:lvl1pPr>
          </a:lstStyle>
          <a:p>
            <a:r>
              <a:t>4</a:t>
            </a:r>
          </a:p>
        </p:txBody>
      </p:sp>
      <p:sp>
        <p:nvSpPr>
          <p:cNvPr id="52" name="Slide Number"/>
          <p:cNvSpPr txBox="1">
            <a:spLocks noGrp="1"/>
          </p:cNvSpPr>
          <p:nvPr>
            <p:ph type="sldNum" sz="quarter" idx="2"/>
          </p:nvPr>
        </p:nvSpPr>
        <p:spPr>
          <a:xfrm>
            <a:off x="22779697" y="12997870"/>
            <a:ext cx="396827" cy="385391"/>
          </a:xfrm>
          <a:prstGeom prst="rect">
            <a:avLst/>
          </a:prstGeom>
        </p:spPr>
        <p:txBody>
          <a:bodyPr wrap="none" lIns="50800" tIns="50800" rIns="50800" bIns="50800" anchor="b"/>
          <a:lstStyle>
            <a:lvl1pPr algn="ctr" defTabSz="3428913">
              <a:lnSpc>
                <a:spcPct val="80000"/>
              </a:lnSpc>
              <a:spcBef>
                <a:spcPts val="3300"/>
              </a:spcBef>
              <a:defRPr sz="2000">
                <a:solidFill>
                  <a:srgbClr val="53585F"/>
                </a:solidFill>
              </a:defRPr>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copy">
    <p:spTree>
      <p:nvGrpSpPr>
        <p:cNvPr id="1" name=""/>
        <p:cNvGrpSpPr/>
        <p:nvPr/>
      </p:nvGrpSpPr>
      <p:grpSpPr>
        <a:xfrm>
          <a:off x="0" y="0"/>
          <a:ext cx="0" cy="0"/>
          <a:chOff x="0" y="0"/>
          <a:chExt cx="0" cy="0"/>
        </a:xfrm>
      </p:grpSpPr>
      <p:sp>
        <p:nvSpPr>
          <p:cNvPr id="59" name="Rectangle"/>
          <p:cNvSpPr/>
          <p:nvPr/>
        </p:nvSpPr>
        <p:spPr>
          <a:xfrm>
            <a:off x="-79386" y="-72915"/>
            <a:ext cx="24542772" cy="13861830"/>
          </a:xfrm>
          <a:prstGeom prst="rect">
            <a:avLst/>
          </a:prstGeom>
          <a:gradFill>
            <a:gsLst>
              <a:gs pos="829">
                <a:srgbClr val="D85B94"/>
              </a:gs>
              <a:gs pos="34254">
                <a:srgbClr val="8B4AB4"/>
              </a:gs>
              <a:gs pos="93463">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60" name="Rectangle"/>
          <p:cNvSpPr/>
          <p:nvPr/>
        </p:nvSpPr>
        <p:spPr>
          <a:xfrm>
            <a:off x="15293875" y="1155678"/>
            <a:ext cx="7760197" cy="11282065"/>
          </a:xfrm>
          <a:prstGeom prst="rect">
            <a:avLst/>
          </a:prstGeom>
          <a:solidFill>
            <a:srgbClr val="000000">
              <a:alpha val="24609"/>
            </a:srgbClr>
          </a:soli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61" name="Title Text"/>
          <p:cNvSpPr txBox="1">
            <a:spLocks noGrp="1"/>
          </p:cNvSpPr>
          <p:nvPr>
            <p:ph type="title"/>
          </p:nvPr>
        </p:nvSpPr>
        <p:spPr>
          <a:xfrm>
            <a:off x="1905000" y="1595435"/>
            <a:ext cx="14913430" cy="2651126"/>
          </a:xfrm>
          <a:prstGeom prst="rect">
            <a:avLst/>
          </a:prstGeom>
        </p:spPr>
        <p:txBody>
          <a:bodyPr anchor="ctr">
            <a:normAutofit/>
          </a:bodyPr>
          <a:lstStyle>
            <a:lvl1pPr>
              <a:defRPr sz="6000">
                <a:solidFill>
                  <a:srgbClr val="FFFFFF"/>
                </a:solidFill>
              </a:defRPr>
            </a:lvl1pPr>
          </a:lstStyle>
          <a:p>
            <a:r>
              <a:t>Title Text</a:t>
            </a:r>
          </a:p>
        </p:txBody>
      </p:sp>
      <p:sp>
        <p:nvSpPr>
          <p:cNvPr id="62" name="Body Level One…"/>
          <p:cNvSpPr txBox="1">
            <a:spLocks noGrp="1"/>
          </p:cNvSpPr>
          <p:nvPr>
            <p:ph type="body" sz="quarter" idx="1"/>
          </p:nvPr>
        </p:nvSpPr>
        <p:spPr>
          <a:xfrm>
            <a:off x="1905000" y="4572000"/>
            <a:ext cx="15163800" cy="2057400"/>
          </a:xfrm>
          <a:prstGeom prst="rect">
            <a:avLst/>
          </a:prstGeom>
        </p:spPr>
        <p:txBody>
          <a:bodyPr>
            <a:normAutofit/>
          </a:bodyPr>
          <a:lstStyle>
            <a:lvl1pPr>
              <a:lnSpc>
                <a:spcPct val="150000"/>
              </a:lnSpc>
              <a:spcBef>
                <a:spcPts val="0"/>
              </a:spcBef>
              <a:defRPr sz="4000">
                <a:solidFill>
                  <a:srgbClr val="FFFFFF"/>
                </a:solidFill>
              </a:defRPr>
            </a:lvl1pPr>
            <a:lvl2pPr marL="938388" indent="-493888">
              <a:lnSpc>
                <a:spcPct val="150000"/>
              </a:lnSpc>
              <a:spcBef>
                <a:spcPts val="0"/>
              </a:spcBef>
              <a:buSzPct val="75000"/>
              <a:buChar char="•"/>
              <a:defRPr sz="4000">
                <a:solidFill>
                  <a:srgbClr val="FFFFFF"/>
                </a:solidFill>
              </a:defRPr>
            </a:lvl2pPr>
            <a:lvl3pPr marL="1382888" indent="-493888">
              <a:lnSpc>
                <a:spcPct val="150000"/>
              </a:lnSpc>
              <a:spcBef>
                <a:spcPts val="0"/>
              </a:spcBef>
              <a:buSzPct val="75000"/>
              <a:buChar char="•"/>
              <a:defRPr sz="4000">
                <a:solidFill>
                  <a:srgbClr val="FFFFFF"/>
                </a:solidFill>
              </a:defRPr>
            </a:lvl3pPr>
            <a:lvl4pPr marL="1827388" indent="-493888">
              <a:lnSpc>
                <a:spcPct val="150000"/>
              </a:lnSpc>
              <a:spcBef>
                <a:spcPts val="0"/>
              </a:spcBef>
              <a:buSzPct val="75000"/>
              <a:buChar char="•"/>
              <a:defRPr sz="4000">
                <a:solidFill>
                  <a:srgbClr val="FFFFFF"/>
                </a:solidFill>
              </a:defRPr>
            </a:lvl4pPr>
            <a:lvl5pPr marL="2271888" indent="-493888">
              <a:lnSpc>
                <a:spcPct val="150000"/>
              </a:lnSpc>
              <a:spcBef>
                <a:spcPts val="0"/>
              </a:spcBef>
              <a:buSzPct val="75000"/>
              <a:buChar char="•"/>
              <a:defRPr sz="40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pic>
        <p:nvPicPr>
          <p:cNvPr id="63" name="Rival IQ_FullColor_Waves_RGB (1).png" descr="Rival IQ_FullColor_Waves_RGB (1).png"/>
          <p:cNvPicPr>
            <a:picLocks noChangeAspect="1"/>
          </p:cNvPicPr>
          <p:nvPr/>
        </p:nvPicPr>
        <p:blipFill>
          <a:blip r:embed="rId2"/>
          <a:srcRect r="38713"/>
          <a:stretch>
            <a:fillRect/>
          </a:stretch>
        </p:blipFill>
        <p:spPr>
          <a:xfrm>
            <a:off x="20247835" y="8987222"/>
            <a:ext cx="4145425" cy="4769587"/>
          </a:xfrm>
          <a:prstGeom prst="rect">
            <a:avLst/>
          </a:prstGeom>
          <a:ln w="12700">
            <a:miter lim="400000"/>
          </a:ln>
        </p:spPr>
      </p:pic>
      <p:pic>
        <p:nvPicPr>
          <p:cNvPr id="64" name="Picture 12" descr="Picture 12"/>
          <p:cNvPicPr>
            <a:picLocks noChangeAspect="1"/>
          </p:cNvPicPr>
          <p:nvPr/>
        </p:nvPicPr>
        <p:blipFill>
          <a:blip r:embed="rId3"/>
          <a:srcRect r="57311"/>
          <a:stretch>
            <a:fillRect/>
          </a:stretch>
        </p:blipFill>
        <p:spPr>
          <a:xfrm>
            <a:off x="21946787" y="11285206"/>
            <a:ext cx="1990062" cy="2012388"/>
          </a:xfrm>
          <a:prstGeom prst="rect">
            <a:avLst/>
          </a:prstGeom>
          <a:ln w="12700">
            <a:miter lim="400000"/>
          </a:ln>
        </p:spPr>
      </p:pic>
      <p:sp>
        <p:nvSpPr>
          <p:cNvPr id="65" name="Slide Number"/>
          <p:cNvSpPr txBox="1">
            <a:spLocks noGrp="1"/>
          </p:cNvSpPr>
          <p:nvPr>
            <p:ph type="sldNum" sz="quarter" idx="2"/>
          </p:nvPr>
        </p:nvSpPr>
        <p:spPr>
          <a:xfrm>
            <a:off x="14630400" y="12712700"/>
            <a:ext cx="5689600" cy="736600"/>
          </a:xfrm>
          <a:prstGeom prst="rect">
            <a:avLst/>
          </a:prstGeom>
        </p:spPr>
        <p:txBody>
          <a:bodyPr wrap="none" anchor="t"/>
          <a:lstStyle>
            <a:lvl1pPr algn="ctr">
              <a:lnSpc>
                <a:spcPct val="80000"/>
              </a:lnSpc>
              <a:defRPr sz="3300">
                <a:solidFill>
                  <a:srgbClr val="53585F"/>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t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ocial media competitive audit course LESSON 4"/>
          <p:cNvSpPr txBox="1"/>
          <p:nvPr/>
        </p:nvSpPr>
        <p:spPr>
          <a:xfrm>
            <a:off x="2026118" y="12505396"/>
            <a:ext cx="8145822" cy="47621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6" tIns="71436" rIns="71436" bIns="71436" anchor="ctr">
            <a:spAutoFit/>
          </a:bodyPr>
          <a:lstStyle>
            <a:lvl1pPr algn="l">
              <a:lnSpc>
                <a:spcPct val="100000"/>
              </a:lnSpc>
              <a:defRPr sz="2300">
                <a:solidFill>
                  <a:srgbClr val="D85A93"/>
                </a:solidFill>
              </a:defRPr>
            </a:lvl1pPr>
          </a:lstStyle>
          <a:p>
            <a:r>
              <a:t>Social media competitive audit course LESSON 4</a:t>
            </a:r>
          </a:p>
        </p:txBody>
      </p:sp>
      <p:sp>
        <p:nvSpPr>
          <p:cNvPr id="3" name="Body Level One…"/>
          <p:cNvSpPr txBox="1">
            <a:spLocks noGrp="1"/>
          </p:cNvSpPr>
          <p:nvPr>
            <p:ph type="body" idx="1"/>
          </p:nvPr>
        </p:nvSpPr>
        <p:spPr>
          <a:xfrm>
            <a:off x="1371600" y="4076163"/>
            <a:ext cx="19567178" cy="78246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r>
              <a:t>Body Level One</a:t>
            </a:r>
          </a:p>
          <a:p>
            <a:pPr lvl="1"/>
            <a:r>
              <a:t>Body Level Two</a:t>
            </a:r>
          </a:p>
          <a:p>
            <a:pPr lvl="2"/>
            <a:r>
              <a:t>Body Level Three</a:t>
            </a:r>
          </a:p>
          <a:p>
            <a:pPr lvl="3"/>
            <a:r>
              <a:t>Body Level Four</a:t>
            </a:r>
          </a:p>
          <a:p>
            <a:pPr lvl="4"/>
            <a:r>
              <a:t>Body Level Five</a:t>
            </a:r>
          </a:p>
        </p:txBody>
      </p:sp>
      <p:sp>
        <p:nvSpPr>
          <p:cNvPr id="4" name="Title Text"/>
          <p:cNvSpPr txBox="1">
            <a:spLocks noGrp="1"/>
          </p:cNvSpPr>
          <p:nvPr>
            <p:ph type="title"/>
          </p:nvPr>
        </p:nvSpPr>
        <p:spPr>
          <a:xfrm>
            <a:off x="1361817" y="1113087"/>
            <a:ext cx="22168366" cy="152152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t>Title Text</a:t>
            </a:r>
          </a:p>
        </p:txBody>
      </p:sp>
      <p:pic>
        <p:nvPicPr>
          <p:cNvPr id="5" name="Rival IQ_FullColor_Waves_RGB (1).png" descr="Rival IQ_FullColor_Waves_RGB (1).png"/>
          <p:cNvPicPr>
            <a:picLocks noChangeAspect="1"/>
          </p:cNvPicPr>
          <p:nvPr/>
        </p:nvPicPr>
        <p:blipFill>
          <a:blip r:embed="rId6"/>
          <a:srcRect r="38713"/>
          <a:stretch>
            <a:fillRect/>
          </a:stretch>
        </p:blipFill>
        <p:spPr>
          <a:xfrm>
            <a:off x="20247835" y="8987222"/>
            <a:ext cx="4145425" cy="4769587"/>
          </a:xfrm>
          <a:prstGeom prst="rect">
            <a:avLst/>
          </a:prstGeom>
          <a:ln w="12700">
            <a:miter lim="400000"/>
          </a:ln>
        </p:spPr>
      </p:pic>
      <p:pic>
        <p:nvPicPr>
          <p:cNvPr id="6" name="Picture 12" descr="Picture 12"/>
          <p:cNvPicPr>
            <a:picLocks noChangeAspect="1"/>
          </p:cNvPicPr>
          <p:nvPr/>
        </p:nvPicPr>
        <p:blipFill>
          <a:blip r:embed="rId7"/>
          <a:srcRect r="57311"/>
          <a:stretch>
            <a:fillRect/>
          </a:stretch>
        </p:blipFill>
        <p:spPr>
          <a:xfrm>
            <a:off x="21946787" y="11285206"/>
            <a:ext cx="1990062" cy="2012388"/>
          </a:xfrm>
          <a:prstGeom prst="rect">
            <a:avLst/>
          </a:prstGeom>
          <a:ln w="12700">
            <a:miter lim="400000"/>
          </a:ln>
        </p:spPr>
      </p:pic>
      <p:sp>
        <p:nvSpPr>
          <p:cNvPr id="7" name="© Lauren teague"/>
          <p:cNvSpPr txBox="1"/>
          <p:nvPr/>
        </p:nvSpPr>
        <p:spPr>
          <a:xfrm>
            <a:off x="17688867" y="12505396"/>
            <a:ext cx="3048478" cy="47621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6" tIns="71436" rIns="71436" bIns="71436" anchor="ctr">
            <a:spAutoFit/>
          </a:bodyPr>
          <a:lstStyle>
            <a:lvl1pPr algn="l">
              <a:lnSpc>
                <a:spcPct val="100000"/>
              </a:lnSpc>
              <a:defRPr sz="2300">
                <a:solidFill>
                  <a:srgbClr val="D85A93"/>
                </a:solidFill>
              </a:defRPr>
            </a:lvl1pPr>
          </a:lstStyle>
          <a:p>
            <a:r>
              <a:t>© Lauren teague </a:t>
            </a:r>
          </a:p>
        </p:txBody>
      </p:sp>
      <p:sp>
        <p:nvSpPr>
          <p:cNvPr id="8" name="Shape 120"/>
          <p:cNvSpPr/>
          <p:nvPr/>
        </p:nvSpPr>
        <p:spPr>
          <a:xfrm>
            <a:off x="-17464" y="-36279"/>
            <a:ext cx="24418928" cy="270656"/>
          </a:xfrm>
          <a:prstGeom prst="rect">
            <a:avLst/>
          </a:prstGeom>
          <a:gradFill>
            <a:gsLst>
              <a:gs pos="0">
                <a:srgbClr val="F9A156"/>
              </a:gs>
              <a:gs pos="68583">
                <a:srgbClr val="DF4D80"/>
              </a:gs>
              <a:gs pos="95973">
                <a:srgbClr val="8B4AB4"/>
              </a:gs>
            </a:gsLst>
            <a:path>
              <a:fillToRect l="5168" t="132803" r="94831" b="-32803"/>
            </a:path>
          </a:gradFill>
          <a:ln w="12700">
            <a:miter lim="400000"/>
          </a:ln>
        </p:spPr>
        <p:txBody>
          <a:bodyPr lIns="71436" tIns="71436" rIns="71436" bIns="71436" anchor="ctr"/>
          <a:lstStyle/>
          <a:p>
            <a:pPr>
              <a:lnSpc>
                <a:spcPct val="100000"/>
              </a:lnSpc>
              <a:defRPr sz="3200" b="0" cap="none">
                <a:solidFill>
                  <a:srgbClr val="F9A156"/>
                </a:solidFill>
              </a:defRPr>
            </a:pPr>
            <a:endParaRPr/>
          </a:p>
        </p:txBody>
      </p:sp>
      <p:sp>
        <p:nvSpPr>
          <p:cNvPr id="9" name="Slide Number"/>
          <p:cNvSpPr txBox="1">
            <a:spLocks noGrp="1"/>
          </p:cNvSpPr>
          <p:nvPr>
            <p:ph type="sldNum" sz="quarter" idx="2"/>
          </p:nvPr>
        </p:nvSpPr>
        <p:spPr>
          <a:xfrm>
            <a:off x="1384300" y="12492696"/>
            <a:ext cx="667048" cy="476219"/>
          </a:xfrm>
          <a:prstGeom prst="rect">
            <a:avLst/>
          </a:prstGeom>
          <a:ln w="12700">
            <a:miter lim="400000"/>
          </a:ln>
        </p:spPr>
        <p:txBody>
          <a:bodyPr lIns="71436" tIns="71436" rIns="71436" bIns="71436" anchor="ctr">
            <a:spAutoFit/>
          </a:bodyPr>
          <a:lstStyle>
            <a:lvl1pPr algn="l">
              <a:lnSpc>
                <a:spcPct val="100000"/>
              </a:lnSpc>
              <a:defRPr sz="2300">
                <a:solidFill>
                  <a:srgbClr val="000000"/>
                </a:solidFill>
              </a:defRPr>
            </a:lvl1pPr>
          </a:lstStyle>
          <a:p>
            <a:fld id="{86CB4B4D-7CA3-9044-876B-883B54F8677D}" type="slidenum">
              <a:t>‹#›</a:t>
            </a:fld>
            <a:endParaRPr/>
          </a:p>
        </p:txBody>
      </p:sp>
      <p:sp>
        <p:nvSpPr>
          <p:cNvPr id="10" name="Rectangle"/>
          <p:cNvSpPr/>
          <p:nvPr/>
        </p:nvSpPr>
        <p:spPr>
          <a:xfrm>
            <a:off x="-79386" y="-72915"/>
            <a:ext cx="24542772" cy="343928"/>
          </a:xfrm>
          <a:prstGeom prst="rect">
            <a:avLst/>
          </a:prstGeom>
          <a:gradFill>
            <a:gsLst>
              <a:gs pos="829">
                <a:srgbClr val="D85B94"/>
              </a:gs>
              <a:gs pos="34254">
                <a:srgbClr val="8B4AB4"/>
              </a:gs>
              <a:gs pos="93463">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med"/>
  <p:txStyles>
    <p:titleStyle>
      <a:lvl1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1pPr>
      <a:lvl2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2pPr>
      <a:lvl3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3pPr>
      <a:lvl4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4pPr>
      <a:lvl5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5pPr>
      <a:lvl6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6pPr>
      <a:lvl7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7pPr>
      <a:lvl8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8pPr>
      <a:lvl9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9pPr>
    </p:titleStyle>
    <p:bodyStyle>
      <a:lvl1pPr marL="0" marR="0" indent="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1pPr>
      <a:lvl2pPr marL="0" marR="0" indent="228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2pPr>
      <a:lvl3pPr marL="0" marR="0" indent="457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3pPr>
      <a:lvl4pPr marL="0" marR="0" indent="685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4pPr>
      <a:lvl5pPr marL="0" marR="0" indent="9144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5pPr>
      <a:lvl6pPr marL="0" marR="0" indent="11430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6pPr>
      <a:lvl7pPr marL="0" marR="0" indent="1371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7pPr>
      <a:lvl8pPr marL="0" marR="0" indent="1600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8pPr>
      <a:lvl9pPr marL="0" marR="0" indent="1828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9pPr>
    </p:bodyStyle>
    <p:otherStyle>
      <a:lvl1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1pPr>
      <a:lvl2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2pPr>
      <a:lvl3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3pPr>
      <a:lvl4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4pPr>
      <a:lvl5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5pPr>
      <a:lvl6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6pPr>
      <a:lvl7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7pPr>
      <a:lvl8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8pPr>
      <a:lvl9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www.facebook.com/LaurenTTeague" TargetMode="External"/><Relationship Id="rId7" Type="http://schemas.openxmlformats.org/officeDocument/2006/relationships/hyperlink" Target="http://www.twitter.com/LaurenTTeague" TargetMode="External"/><Relationship Id="rId2" Type="http://schemas.openxmlformats.org/officeDocument/2006/relationships/image" Target="../media/image8.jpeg"/><Relationship Id="rId1" Type="http://schemas.openxmlformats.org/officeDocument/2006/relationships/slideLayout" Target="../slideLayouts/slideLayout4.xml"/><Relationship Id="rId6" Type="http://schemas.openxmlformats.org/officeDocument/2006/relationships/image" Target="../media/image10.png"/><Relationship Id="rId11" Type="http://schemas.openxmlformats.org/officeDocument/2006/relationships/hyperlink" Target="https://www.rivaliq.com/signup/?utm_source=rivaliq.com&amp;utm_medium=pdf&amp;utm_campaign=lt-course&amp;utm_content=cta" TargetMode="External"/><Relationship Id="rId5" Type="http://schemas.openxmlformats.org/officeDocument/2006/relationships/hyperlink" Target="http://www.instagram.com/LaurenTTeague" TargetMode="External"/><Relationship Id="rId10" Type="http://schemas.openxmlformats.org/officeDocument/2006/relationships/image" Target="../media/image12.png"/><Relationship Id="rId4" Type="http://schemas.openxmlformats.org/officeDocument/2006/relationships/image" Target="../media/image9.png"/><Relationship Id="rId9" Type="http://schemas.openxmlformats.org/officeDocument/2006/relationships/hyperlink" Target="http://www.linkedin.com/in/teaguelauren"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Social Media Competitive Audit Course with Lauren Teague"/>
          <p:cNvSpPr txBox="1">
            <a:spLocks noGrp="1"/>
          </p:cNvSpPr>
          <p:nvPr>
            <p:ph type="body" idx="13"/>
          </p:nvPr>
        </p:nvSpPr>
        <p:spPr>
          <a:xfrm>
            <a:off x="6579418" y="8634028"/>
            <a:ext cx="11225163" cy="1324744"/>
          </a:xfrm>
          <a:prstGeom prst="rect">
            <a:avLst/>
          </a:prstGeom>
        </p:spPr>
        <p:txBody>
          <a:bodyPr/>
          <a:lstStyle/>
          <a:p>
            <a:pPr>
              <a:lnSpc>
                <a:spcPct val="110000"/>
              </a:lnSpc>
            </a:pPr>
            <a:r>
              <a:t>Social Media Competitive Audit Course</a:t>
            </a:r>
            <a:br/>
            <a:r>
              <a:t>with Lauren Teague</a:t>
            </a:r>
          </a:p>
        </p:txBody>
      </p:sp>
      <p:sp>
        <p:nvSpPr>
          <p:cNvPr id="75" name="gather competitive data"/>
          <p:cNvSpPr txBox="1">
            <a:spLocks noGrp="1"/>
          </p:cNvSpPr>
          <p:nvPr>
            <p:ph type="body" idx="14"/>
          </p:nvPr>
        </p:nvSpPr>
        <p:spPr>
          <a:prstGeom prst="rect">
            <a:avLst/>
          </a:prstGeom>
        </p:spPr>
        <p:txBody>
          <a:bodyPr/>
          <a:lstStyle/>
          <a:p>
            <a:pPr algn="ctr">
              <a:spcBef>
                <a:spcPts val="0"/>
              </a:spcBef>
              <a:defRPr sz="8000" b="1" cap="all">
                <a:solidFill>
                  <a:srgbClr val="FFFFFF"/>
                </a:solidFill>
              </a:defRPr>
            </a:pPr>
            <a:r>
              <a:t>Put your audit </a:t>
            </a:r>
            <a:br/>
            <a:r>
              <a:t>to work</a:t>
            </a:r>
          </a:p>
        </p:txBody>
      </p:sp>
      <p:sp>
        <p:nvSpPr>
          <p:cNvPr id="76" name="Title"/>
          <p:cNvSpPr txBox="1">
            <a:spLocks noGrp="1"/>
          </p:cNvSpPr>
          <p:nvPr>
            <p:ph type="title"/>
          </p:nvPr>
        </p:nvSpPr>
        <p:spPr>
          <a:prstGeom prst="rect">
            <a:avLst/>
          </a:prstGeom>
        </p:spPr>
        <p:txBody>
          <a:bodyPr/>
          <a:lstStyle/>
          <a:p>
            <a:endParaRPr/>
          </a:p>
        </p:txBody>
      </p:sp>
      <p:sp>
        <p:nvSpPr>
          <p:cNvPr id="77" name="1"/>
          <p:cNvSpPr txBox="1">
            <a:spLocks noGrp="1"/>
          </p:cNvSpPr>
          <p:nvPr>
            <p:ph type="body" idx="15"/>
          </p:nvPr>
        </p:nvSpPr>
        <p:spPr>
          <a:xfrm>
            <a:off x="10802497" y="2413388"/>
            <a:ext cx="2442290" cy="2236379"/>
          </a:xfrm>
          <a:prstGeom prst="rect">
            <a:avLst/>
          </a:prstGeom>
        </p:spPr>
        <p:txBody>
          <a:bodyPr/>
          <a:lstStyle>
            <a:lvl1pPr>
              <a:lnSpc>
                <a:spcPct val="100000"/>
              </a:lnSpc>
            </a:lvl1pPr>
          </a:lstStyle>
          <a:p>
            <a:r>
              <a:t>4</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Create an emoji stack 😎"/>
          <p:cNvSpPr txBox="1">
            <a:spLocks noGrp="1"/>
          </p:cNvSpPr>
          <p:nvPr>
            <p:ph type="ctrTitle"/>
          </p:nvPr>
        </p:nvSpPr>
        <p:spPr>
          <a:prstGeom prst="rect">
            <a:avLst/>
          </a:prstGeom>
        </p:spPr>
        <p:txBody>
          <a:bodyPr/>
          <a:lstStyle/>
          <a:p>
            <a:r>
              <a:t>Create an emoji stack 😎</a:t>
            </a:r>
          </a:p>
        </p:txBody>
      </p:sp>
      <p:sp>
        <p:nvSpPr>
          <p:cNvPr id="144" name="select emoji by color, iconography &amp; relevancy to your brand, industry &amp; themes"/>
          <p:cNvSpPr txBox="1">
            <a:spLocks noGrp="1"/>
          </p:cNvSpPr>
          <p:nvPr>
            <p:ph type="body" idx="13"/>
          </p:nvPr>
        </p:nvSpPr>
        <p:spPr>
          <a:xfrm>
            <a:off x="1364431" y="2484687"/>
            <a:ext cx="22163138" cy="1521520"/>
          </a:xfrm>
          <a:prstGeom prst="rect">
            <a:avLst/>
          </a:prstGeom>
        </p:spPr>
        <p:txBody>
          <a:bodyPr/>
          <a:lstStyle>
            <a:lvl1pPr>
              <a:lnSpc>
                <a:spcPct val="90000"/>
              </a:lnSpc>
            </a:lvl1pPr>
          </a:lstStyle>
          <a:p>
            <a:r>
              <a:t>select emoji by color, iconography &amp; relevancy to your brand, industry &amp; themes</a:t>
            </a:r>
          </a:p>
        </p:txBody>
      </p:sp>
      <p:sp>
        <p:nvSpPr>
          <p:cNvPr id="145"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10</a:t>
            </a:fld>
            <a:endParaRPr/>
          </a:p>
        </p:txBody>
      </p:sp>
      <p:sp>
        <p:nvSpPr>
          <p:cNvPr id="146" name="theme:"/>
          <p:cNvSpPr txBox="1"/>
          <p:nvPr/>
        </p:nvSpPr>
        <p:spPr>
          <a:xfrm>
            <a:off x="1380289" y="4548953"/>
            <a:ext cx="8508517" cy="754381"/>
          </a:xfrm>
          <a:prstGeom prst="rect">
            <a:avLst/>
          </a:prstGeom>
          <a:solidFill>
            <a:srgbClr val="D65C93">
              <a:alpha val="34875"/>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theme: </a:t>
            </a:r>
          </a:p>
        </p:txBody>
      </p:sp>
      <p:sp>
        <p:nvSpPr>
          <p:cNvPr id="147" name="theme:"/>
          <p:cNvSpPr txBox="1"/>
          <p:nvPr/>
        </p:nvSpPr>
        <p:spPr>
          <a:xfrm>
            <a:off x="11582400" y="4548953"/>
            <a:ext cx="8508517" cy="754381"/>
          </a:xfrm>
          <a:prstGeom prst="rect">
            <a:avLst/>
          </a:prstGeom>
          <a:solidFill>
            <a:srgbClr val="D65C93">
              <a:alpha val="34875"/>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theme: </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Consider the channels"/>
          <p:cNvSpPr txBox="1">
            <a:spLocks noGrp="1"/>
          </p:cNvSpPr>
          <p:nvPr>
            <p:ph type="ctrTitle"/>
          </p:nvPr>
        </p:nvSpPr>
        <p:spPr>
          <a:prstGeom prst="rect">
            <a:avLst/>
          </a:prstGeom>
        </p:spPr>
        <p:txBody>
          <a:bodyPr/>
          <a:lstStyle/>
          <a:p>
            <a:r>
              <a:t>Consider the channels</a:t>
            </a:r>
          </a:p>
        </p:txBody>
      </p:sp>
      <p:sp>
        <p:nvSpPr>
          <p:cNvPr id="150" name="evaluate each social media channel by how it contributes to key outcomes……"/>
          <p:cNvSpPr txBox="1">
            <a:spLocks noGrp="1"/>
          </p:cNvSpPr>
          <p:nvPr>
            <p:ph type="body" idx="13"/>
          </p:nvPr>
        </p:nvSpPr>
        <p:spPr>
          <a:xfrm>
            <a:off x="1364431" y="2484687"/>
            <a:ext cx="22163138" cy="2386509"/>
          </a:xfrm>
          <a:prstGeom prst="rect">
            <a:avLst/>
          </a:prstGeom>
        </p:spPr>
        <p:txBody>
          <a:bodyPr/>
          <a:lstStyle/>
          <a:p>
            <a:pPr>
              <a:lnSpc>
                <a:spcPct val="110000"/>
              </a:lnSpc>
              <a:defRPr>
                <a:solidFill>
                  <a:srgbClr val="D65C93"/>
                </a:solidFill>
              </a:defRPr>
            </a:pPr>
            <a:r>
              <a:t>evaluate each social media channel by how it contributes to key outcomes…  </a:t>
            </a:r>
          </a:p>
          <a:p>
            <a:pPr>
              <a:lnSpc>
                <a:spcPct val="110000"/>
              </a:lnSpc>
              <a:defRPr spc="-31">
                <a:solidFill>
                  <a:srgbClr val="D65C93"/>
                </a:solidFill>
              </a:defRPr>
            </a:pPr>
            <a:r>
              <a:t>rank importance from high to low, while considering new channels or those to sunset</a:t>
            </a:r>
          </a:p>
        </p:txBody>
      </p:sp>
      <p:sp>
        <p:nvSpPr>
          <p:cNvPr id="15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11</a:t>
            </a:fld>
            <a:endParaRPr/>
          </a:p>
        </p:txBody>
      </p:sp>
      <p:graphicFrame>
        <p:nvGraphicFramePr>
          <p:cNvPr id="152" name="Table"/>
          <p:cNvGraphicFramePr/>
          <p:nvPr/>
        </p:nvGraphicFramePr>
        <p:xfrm>
          <a:off x="1468544" y="4697831"/>
          <a:ext cx="19346556" cy="7089454"/>
        </p:xfrm>
        <a:graphic>
          <a:graphicData uri="http://schemas.openxmlformats.org/drawingml/2006/table">
            <a:tbl>
              <a:tblPr>
                <a:tableStyleId>{4C3C2611-4C71-4FC5-86AE-919BDF0F9419}</a:tableStyleId>
              </a:tblPr>
              <a:tblGrid>
                <a:gridCol w="4836639">
                  <a:extLst>
                    <a:ext uri="{9D8B030D-6E8A-4147-A177-3AD203B41FA5}">
                      <a16:colId xmlns:a16="http://schemas.microsoft.com/office/drawing/2014/main" val="20000"/>
                    </a:ext>
                  </a:extLst>
                </a:gridCol>
                <a:gridCol w="4836639">
                  <a:extLst>
                    <a:ext uri="{9D8B030D-6E8A-4147-A177-3AD203B41FA5}">
                      <a16:colId xmlns:a16="http://schemas.microsoft.com/office/drawing/2014/main" val="20001"/>
                    </a:ext>
                  </a:extLst>
                </a:gridCol>
                <a:gridCol w="4836639">
                  <a:extLst>
                    <a:ext uri="{9D8B030D-6E8A-4147-A177-3AD203B41FA5}">
                      <a16:colId xmlns:a16="http://schemas.microsoft.com/office/drawing/2014/main" val="20002"/>
                    </a:ext>
                  </a:extLst>
                </a:gridCol>
                <a:gridCol w="4836639">
                  <a:extLst>
                    <a:ext uri="{9D8B030D-6E8A-4147-A177-3AD203B41FA5}">
                      <a16:colId xmlns:a16="http://schemas.microsoft.com/office/drawing/2014/main" val="20003"/>
                    </a:ext>
                  </a:extLst>
                </a:gridCol>
              </a:tblGrid>
              <a:tr h="1014066">
                <a:tc>
                  <a:txBody>
                    <a:bodyPr/>
                    <a:lstStyle/>
                    <a:p>
                      <a:pPr algn="ctr" defTabSz="584200">
                        <a:spcBef>
                          <a:spcPts val="3200"/>
                        </a:spcBef>
                        <a:defRPr sz="1800" cap="none">
                          <a:solidFill>
                            <a:srgbClr val="000000"/>
                          </a:solidFill>
                        </a:defRPr>
                      </a:pPr>
                      <a:r>
                        <a:rPr sz="3000" b="1" cap="all" spc="-88">
                          <a:solidFill>
                            <a:srgbClr val="FFFFFF"/>
                          </a:solidFill>
                        </a:rPr>
                        <a:t>InVEST</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D45E93"/>
                    </a:solidFill>
                  </a:tcPr>
                </a:tc>
                <a:tc>
                  <a:txBody>
                    <a:bodyPr/>
                    <a:lstStyle/>
                    <a:p>
                      <a:pPr algn="ctr" defTabSz="584200">
                        <a:spcBef>
                          <a:spcPts val="3200"/>
                        </a:spcBef>
                        <a:defRPr sz="1800" cap="none">
                          <a:solidFill>
                            <a:srgbClr val="000000"/>
                          </a:solidFill>
                        </a:defRPr>
                      </a:pPr>
                      <a:r>
                        <a:rPr sz="3000" b="1" cap="all" spc="-88">
                          <a:solidFill>
                            <a:srgbClr val="FFFFFF"/>
                          </a:solidFill>
                        </a:rPr>
                        <a:t>DEVELOP</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8A4EB2"/>
                    </a:solidFill>
                  </a:tcPr>
                </a:tc>
                <a:tc>
                  <a:txBody>
                    <a:bodyPr/>
                    <a:lstStyle/>
                    <a:p>
                      <a:pPr algn="ctr" defTabSz="584200">
                        <a:spcBef>
                          <a:spcPts val="3200"/>
                        </a:spcBef>
                        <a:defRPr sz="1800" cap="none">
                          <a:solidFill>
                            <a:srgbClr val="000000"/>
                          </a:solidFill>
                        </a:defRPr>
                      </a:pPr>
                      <a:r>
                        <a:rPr sz="3000" b="1" cap="all" spc="-88">
                          <a:solidFill>
                            <a:srgbClr val="FFFFFF"/>
                          </a:solidFill>
                        </a:rPr>
                        <a:t>SUNSET</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654694"/>
                    </a:solidFill>
                  </a:tcPr>
                </a:tc>
                <a:tc>
                  <a:txBody>
                    <a:bodyPr/>
                    <a:lstStyle/>
                    <a:p>
                      <a:pPr algn="ctr" defTabSz="584200">
                        <a:spcBef>
                          <a:spcPts val="3200"/>
                        </a:spcBef>
                        <a:defRPr sz="1800" cap="none">
                          <a:solidFill>
                            <a:srgbClr val="000000"/>
                          </a:solidFill>
                        </a:defRPr>
                      </a:pPr>
                      <a:r>
                        <a:rPr sz="3000" b="1" cap="all" spc="-88">
                          <a:solidFill>
                            <a:srgbClr val="FFFFFF"/>
                          </a:solidFill>
                        </a:rPr>
                        <a:t>EMERGING</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433F7A"/>
                    </a:solidFill>
                  </a:tcPr>
                </a:tc>
                <a:extLst>
                  <a:ext uri="{0D108BD9-81ED-4DB2-BD59-A6C34878D82A}">
                    <a16:rowId xmlns:a16="http://schemas.microsoft.com/office/drawing/2014/main" val="10000"/>
                  </a:ext>
                </a:extLst>
              </a:tr>
              <a:tr h="1498360">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838383"/>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extLst>
                  <a:ext uri="{0D108BD9-81ED-4DB2-BD59-A6C34878D82A}">
                    <a16:rowId xmlns:a16="http://schemas.microsoft.com/office/drawing/2014/main" val="10001"/>
                  </a:ext>
                </a:extLst>
              </a:tr>
              <a:tr h="1539334">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838383"/>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2"/>
                  </a:ext>
                </a:extLst>
              </a:tr>
              <a:tr h="1539334">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838383"/>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1498360">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838383"/>
                      </a:solidFill>
                      <a:miter lim="400000"/>
                    </a:lnL>
                    <a:lnR w="12700">
                      <a:solidFill>
                        <a:srgbClr val="A7A7A7"/>
                      </a:solidFill>
                      <a:miter lim="400000"/>
                    </a:lnR>
                    <a:lnT w="12700">
                      <a:solidFill>
                        <a:srgbClr val="A7A7A7"/>
                      </a:solidFill>
                      <a:miter lim="400000"/>
                    </a:lnT>
                    <a:lnB w="12700">
                      <a:solidFill>
                        <a:srgbClr val="838383"/>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838383"/>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838383"/>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838383"/>
                      </a:solidFill>
                      <a:miter lim="400000"/>
                    </a:lnB>
                    <a:noFill/>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Posts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55" name="LinkedIn game plan"/>
          <p:cNvSpPr txBox="1">
            <a:spLocks noGrp="1"/>
          </p:cNvSpPr>
          <p:nvPr>
            <p:ph type="ctrTitle"/>
          </p:nvPr>
        </p:nvSpPr>
        <p:spPr>
          <a:prstGeom prst="rect">
            <a:avLst/>
          </a:prstGeom>
        </p:spPr>
        <p:txBody>
          <a:bodyPr/>
          <a:lstStyle/>
          <a:p>
            <a:r>
              <a:t>LinkedIn game plan</a:t>
            </a:r>
          </a:p>
        </p:txBody>
      </p:sp>
      <p:sp>
        <p:nvSpPr>
          <p:cNvPr id="15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12</a:t>
            </a:fld>
            <a:endParaRPr/>
          </a:p>
        </p:txBody>
      </p:sp>
      <p:sp>
        <p:nvSpPr>
          <p:cNvPr id="157" name="Secondary Audience:…"/>
          <p:cNvSpPr txBox="1"/>
          <p:nvPr/>
        </p:nvSpPr>
        <p:spPr>
          <a:xfrm>
            <a:off x="11582400" y="4373571"/>
            <a:ext cx="7031683"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58"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Posts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61" name="Instagram game plan"/>
          <p:cNvSpPr txBox="1">
            <a:spLocks noGrp="1"/>
          </p:cNvSpPr>
          <p:nvPr>
            <p:ph type="ctrTitle"/>
          </p:nvPr>
        </p:nvSpPr>
        <p:spPr>
          <a:prstGeom prst="rect">
            <a:avLst/>
          </a:prstGeom>
        </p:spPr>
        <p:txBody>
          <a:bodyPr/>
          <a:lstStyle/>
          <a:p>
            <a:r>
              <a:t>Instagram game plan</a:t>
            </a:r>
          </a:p>
        </p:txBody>
      </p:sp>
      <p:sp>
        <p:nvSpPr>
          <p:cNvPr id="162"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13</a:t>
            </a:fld>
            <a:endParaRPr/>
          </a:p>
        </p:txBody>
      </p:sp>
      <p:sp>
        <p:nvSpPr>
          <p:cNvPr id="163" name="Secondary Audience:…"/>
          <p:cNvSpPr txBox="1"/>
          <p:nvPr/>
        </p:nvSpPr>
        <p:spPr>
          <a:xfrm>
            <a:off x="11582400" y="4373571"/>
            <a:ext cx="7031683"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64"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Posts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67" name="Instagram Stories game plan"/>
          <p:cNvSpPr txBox="1">
            <a:spLocks noGrp="1"/>
          </p:cNvSpPr>
          <p:nvPr>
            <p:ph type="ctrTitle"/>
          </p:nvPr>
        </p:nvSpPr>
        <p:spPr>
          <a:prstGeom prst="rect">
            <a:avLst/>
          </a:prstGeom>
        </p:spPr>
        <p:txBody>
          <a:bodyPr/>
          <a:lstStyle/>
          <a:p>
            <a:r>
              <a:t>Instagram Stories game plan</a:t>
            </a:r>
          </a:p>
        </p:txBody>
      </p:sp>
      <p:sp>
        <p:nvSpPr>
          <p:cNvPr id="168"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14</a:t>
            </a:fld>
            <a:endParaRPr/>
          </a:p>
        </p:txBody>
      </p:sp>
      <p:sp>
        <p:nvSpPr>
          <p:cNvPr id="169" name="Secondary Audience:…"/>
          <p:cNvSpPr txBox="1"/>
          <p:nvPr/>
        </p:nvSpPr>
        <p:spPr>
          <a:xfrm>
            <a:off x="11582400" y="4373571"/>
            <a:ext cx="7031683"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70"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Posts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73" name="Facebook game plan"/>
          <p:cNvSpPr txBox="1">
            <a:spLocks noGrp="1"/>
          </p:cNvSpPr>
          <p:nvPr>
            <p:ph type="ctrTitle"/>
          </p:nvPr>
        </p:nvSpPr>
        <p:spPr>
          <a:prstGeom prst="rect">
            <a:avLst/>
          </a:prstGeom>
        </p:spPr>
        <p:txBody>
          <a:bodyPr/>
          <a:lstStyle/>
          <a:p>
            <a:r>
              <a:t>Facebook game plan</a:t>
            </a:r>
          </a:p>
        </p:txBody>
      </p:sp>
      <p:sp>
        <p:nvSpPr>
          <p:cNvPr id="174"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15</a:t>
            </a:fld>
            <a:endParaRPr/>
          </a:p>
        </p:txBody>
      </p:sp>
      <p:sp>
        <p:nvSpPr>
          <p:cNvPr id="175" name="Secondary Audience:…"/>
          <p:cNvSpPr txBox="1"/>
          <p:nvPr/>
        </p:nvSpPr>
        <p:spPr>
          <a:xfrm>
            <a:off x="11582400" y="4373571"/>
            <a:ext cx="7031683"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76"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Tweets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79" name="Twitter game plan"/>
          <p:cNvSpPr txBox="1">
            <a:spLocks noGrp="1"/>
          </p:cNvSpPr>
          <p:nvPr>
            <p:ph type="ctrTitle"/>
          </p:nvPr>
        </p:nvSpPr>
        <p:spPr>
          <a:prstGeom prst="rect">
            <a:avLst/>
          </a:prstGeom>
        </p:spPr>
        <p:txBody>
          <a:bodyPr/>
          <a:lstStyle/>
          <a:p>
            <a:r>
              <a:t>Twitter game plan</a:t>
            </a:r>
          </a:p>
        </p:txBody>
      </p:sp>
      <p:sp>
        <p:nvSpPr>
          <p:cNvPr id="180"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16</a:t>
            </a:fld>
            <a:endParaRPr/>
          </a:p>
        </p:txBody>
      </p:sp>
      <p:sp>
        <p:nvSpPr>
          <p:cNvPr id="181" name="Secondary Audience:…"/>
          <p:cNvSpPr txBox="1"/>
          <p:nvPr/>
        </p:nvSpPr>
        <p:spPr>
          <a:xfrm>
            <a:off x="13233400" y="4373571"/>
            <a:ext cx="7031683"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82"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Posts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85" name="TikTok game plan"/>
          <p:cNvSpPr txBox="1">
            <a:spLocks noGrp="1"/>
          </p:cNvSpPr>
          <p:nvPr>
            <p:ph type="ctrTitle"/>
          </p:nvPr>
        </p:nvSpPr>
        <p:spPr>
          <a:prstGeom prst="rect">
            <a:avLst/>
          </a:prstGeom>
        </p:spPr>
        <p:txBody>
          <a:bodyPr/>
          <a:lstStyle/>
          <a:p>
            <a:r>
              <a:t>TikTok game plan</a:t>
            </a:r>
          </a:p>
        </p:txBody>
      </p:sp>
      <p:sp>
        <p:nvSpPr>
          <p:cNvPr id="18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17</a:t>
            </a:fld>
            <a:endParaRPr/>
          </a:p>
        </p:txBody>
      </p:sp>
      <p:sp>
        <p:nvSpPr>
          <p:cNvPr id="187" name="Secondary Audience:…"/>
          <p:cNvSpPr txBox="1"/>
          <p:nvPr/>
        </p:nvSpPr>
        <p:spPr>
          <a:xfrm>
            <a:off x="11586765" y="4373571"/>
            <a:ext cx="7031684"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88"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Primary Audience:…"/>
          <p:cNvSpPr txBox="1">
            <a:spLocks noGrp="1"/>
          </p:cNvSpPr>
          <p:nvPr>
            <p:ph type="subTitle" sz="quarter" idx="1"/>
          </p:nvPr>
        </p:nvSpPr>
        <p:spPr>
          <a:xfrm>
            <a:off x="1371600" y="4373571"/>
            <a:ext cx="6333977" cy="7355010"/>
          </a:xfrm>
          <a:prstGeom prst="rect">
            <a:avLst/>
          </a:prstGeom>
        </p:spPr>
        <p:txBody>
          <a:bodyPr/>
          <a:lstStyle/>
          <a:p>
            <a:pPr lvl="1" indent="0">
              <a:lnSpc>
                <a:spcPct val="120000"/>
              </a:lnSpc>
              <a:spcBef>
                <a:spcPts val="3500"/>
              </a:spcBef>
            </a:pPr>
            <a:r>
              <a:t>Primary Audience: </a:t>
            </a:r>
          </a:p>
          <a:p>
            <a:pPr lvl="1" indent="0">
              <a:lnSpc>
                <a:spcPct val="120000"/>
              </a:lnSpc>
              <a:spcBef>
                <a:spcPts val="3500"/>
              </a:spcBef>
            </a:pPr>
            <a:r>
              <a:t>Current engagement rate:  </a:t>
            </a:r>
          </a:p>
          <a:p>
            <a:pPr lvl="1" indent="0">
              <a:lnSpc>
                <a:spcPct val="120000"/>
              </a:lnSpc>
              <a:spcBef>
                <a:spcPts val="3500"/>
              </a:spcBef>
            </a:pPr>
            <a:r>
              <a:t>Posts per week: </a:t>
            </a:r>
          </a:p>
          <a:p>
            <a:pPr lvl="1" indent="0">
              <a:lnSpc>
                <a:spcPct val="120000"/>
              </a:lnSpc>
              <a:spcBef>
                <a:spcPts val="3500"/>
              </a:spcBef>
            </a:pPr>
            <a:r>
              <a:t>Best content type: </a:t>
            </a:r>
          </a:p>
          <a:p>
            <a:pPr lvl="1" indent="0">
              <a:lnSpc>
                <a:spcPct val="120000"/>
              </a:lnSpc>
              <a:spcBef>
                <a:spcPts val="3500"/>
              </a:spcBef>
            </a:pPr>
            <a:r>
              <a:t>Emoji to use:</a:t>
            </a:r>
          </a:p>
          <a:p>
            <a:pPr lvl="1" indent="0">
              <a:lnSpc>
                <a:spcPct val="120000"/>
              </a:lnSpc>
              <a:spcBef>
                <a:spcPts val="3500"/>
              </a:spcBef>
            </a:pPr>
            <a:r>
              <a:t>Key metric &amp; goal:</a:t>
            </a:r>
          </a:p>
        </p:txBody>
      </p:sp>
      <p:sp>
        <p:nvSpPr>
          <p:cNvPr id="191" name="[                                ] game plan"/>
          <p:cNvSpPr txBox="1">
            <a:spLocks noGrp="1"/>
          </p:cNvSpPr>
          <p:nvPr>
            <p:ph type="ctrTitle"/>
          </p:nvPr>
        </p:nvSpPr>
        <p:spPr>
          <a:prstGeom prst="rect">
            <a:avLst/>
          </a:prstGeom>
        </p:spPr>
        <p:txBody>
          <a:bodyPr/>
          <a:lstStyle/>
          <a:p>
            <a:r>
              <a:t>[                                ] game plan</a:t>
            </a:r>
          </a:p>
        </p:txBody>
      </p:sp>
      <p:sp>
        <p:nvSpPr>
          <p:cNvPr id="192"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18</a:t>
            </a:fld>
            <a:endParaRPr/>
          </a:p>
        </p:txBody>
      </p:sp>
      <p:sp>
        <p:nvSpPr>
          <p:cNvPr id="193" name="Secondary Audience:…"/>
          <p:cNvSpPr txBox="1"/>
          <p:nvPr/>
        </p:nvSpPr>
        <p:spPr>
          <a:xfrm>
            <a:off x="11963400" y="4373571"/>
            <a:ext cx="7031683" cy="830965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lvl="1" algn="l">
              <a:lnSpc>
                <a:spcPct val="120000"/>
              </a:lnSpc>
              <a:spcBef>
                <a:spcPts val="3500"/>
              </a:spcBef>
              <a:defRPr sz="3800" b="0" cap="none">
                <a:solidFill>
                  <a:srgbClr val="000000"/>
                </a:solidFill>
              </a:defRPr>
            </a:pPr>
            <a:r>
              <a:t>Secondary Audience: </a:t>
            </a:r>
          </a:p>
          <a:p>
            <a:pPr lvl="1" algn="l">
              <a:lnSpc>
                <a:spcPct val="120000"/>
              </a:lnSpc>
              <a:spcBef>
                <a:spcPts val="3500"/>
              </a:spcBef>
              <a:defRPr sz="3800" b="0" cap="none">
                <a:solidFill>
                  <a:srgbClr val="000000"/>
                </a:solidFill>
              </a:defRPr>
            </a:pPr>
            <a:r>
              <a:t>Landscape engagement rate:  </a:t>
            </a:r>
          </a:p>
          <a:p>
            <a:pPr lvl="1" algn="l">
              <a:lnSpc>
                <a:spcPct val="120000"/>
              </a:lnSpc>
              <a:spcBef>
                <a:spcPts val="3500"/>
              </a:spcBef>
              <a:defRPr sz="3800" b="0" cap="none">
                <a:solidFill>
                  <a:srgbClr val="000000"/>
                </a:solidFill>
              </a:defRPr>
            </a:pPr>
            <a:r>
              <a:t>Daily time for engagement: </a:t>
            </a:r>
          </a:p>
          <a:p>
            <a:pPr lvl="1" algn="l">
              <a:lnSpc>
                <a:spcPct val="120000"/>
              </a:lnSpc>
              <a:spcBef>
                <a:spcPts val="3500"/>
              </a:spcBef>
              <a:defRPr sz="3800" b="0" cap="none">
                <a:solidFill>
                  <a:srgbClr val="000000"/>
                </a:solidFill>
              </a:defRPr>
            </a:pPr>
            <a:r>
              <a:t>Feature to try: </a:t>
            </a:r>
          </a:p>
          <a:p>
            <a:pPr lvl="1" algn="l">
              <a:lnSpc>
                <a:spcPct val="120000"/>
              </a:lnSpc>
              <a:spcBef>
                <a:spcPts val="3500"/>
              </a:spcBef>
              <a:defRPr sz="3800" b="0" cap="none">
                <a:solidFill>
                  <a:srgbClr val="000000"/>
                </a:solidFill>
              </a:defRPr>
            </a:pPr>
            <a:r>
              <a:t>Hashtags:</a:t>
            </a:r>
          </a:p>
          <a:p>
            <a:pPr lvl="1" algn="l">
              <a:lnSpc>
                <a:spcPct val="120000"/>
              </a:lnSpc>
              <a:spcBef>
                <a:spcPts val="3500"/>
              </a:spcBef>
              <a:defRPr sz="3800" b="0" cap="none">
                <a:solidFill>
                  <a:srgbClr val="000000"/>
                </a:solidFill>
              </a:defRPr>
            </a:pPr>
            <a:r>
              <a:t>Secondary metric &amp; goal: </a:t>
            </a:r>
          </a:p>
        </p:txBody>
      </p:sp>
      <p:sp>
        <p:nvSpPr>
          <p:cNvPr id="194" name="pURPOSE:"/>
          <p:cNvSpPr txBox="1"/>
          <p:nvPr/>
        </p:nvSpPr>
        <p:spPr>
          <a:xfrm>
            <a:off x="1380289" y="2872553"/>
            <a:ext cx="21297914" cy="754381"/>
          </a:xfrm>
          <a:prstGeom prst="rect">
            <a:avLst/>
          </a:prstGeom>
          <a:solidFill>
            <a:srgbClr val="D65C93">
              <a:alpha val="35070"/>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pURPOSE:</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REVIEW:…"/>
          <p:cNvSpPr txBox="1">
            <a:spLocks noGrp="1"/>
          </p:cNvSpPr>
          <p:nvPr>
            <p:ph type="subTitle" sz="half" idx="1"/>
          </p:nvPr>
        </p:nvSpPr>
        <p:spPr>
          <a:xfrm>
            <a:off x="1554225" y="3612848"/>
            <a:ext cx="9931946" cy="8382379"/>
          </a:xfrm>
          <a:prstGeom prst="rect">
            <a:avLst/>
          </a:prstGeom>
        </p:spPr>
        <p:txBody>
          <a:bodyPr/>
          <a:lstStyle/>
          <a:p>
            <a:pPr>
              <a:lnSpc>
                <a:spcPct val="110000"/>
              </a:lnSpc>
              <a:spcBef>
                <a:spcPts val="0"/>
              </a:spcBef>
              <a:defRPr sz="4500" b="1" cap="all" spc="90">
                <a:solidFill>
                  <a:srgbClr val="D65C93"/>
                </a:solidFill>
              </a:defRPr>
            </a:pPr>
            <a:r>
              <a:t>REVIEW:</a:t>
            </a:r>
          </a:p>
          <a:p>
            <a:pPr>
              <a:lnSpc>
                <a:spcPct val="110000"/>
              </a:lnSpc>
              <a:spcBef>
                <a:spcPts val="0"/>
              </a:spcBef>
              <a:defRPr sz="4500" b="1" cap="all" spc="90">
                <a:solidFill>
                  <a:srgbClr val="D65C93"/>
                </a:solidFill>
              </a:defRPr>
            </a:pPr>
            <a:endParaRPr/>
          </a:p>
          <a:p>
            <a:pPr marL="1096158" lvl="1" indent="-651658">
              <a:lnSpc>
                <a:spcPct val="110000"/>
              </a:lnSpc>
              <a:spcBef>
                <a:spcPts val="0"/>
              </a:spcBef>
              <a:buSzPct val="75000"/>
              <a:buChar char="•"/>
            </a:pPr>
            <a:r>
              <a:t>Check for new audience replies and comments in social posts going back one week.</a:t>
            </a:r>
          </a:p>
          <a:p>
            <a:pPr marL="1096158" lvl="1" indent="-651658">
              <a:lnSpc>
                <a:spcPct val="110000"/>
              </a:lnSpc>
              <a:buSzPct val="75000"/>
              <a:buChar char="•"/>
            </a:pPr>
            <a:r>
              <a:t>Use notification dashboards to help identify and manage new comments on older posts and videos. </a:t>
            </a:r>
          </a:p>
          <a:p>
            <a:pPr marL="1096158" lvl="1" indent="-651658">
              <a:lnSpc>
                <a:spcPct val="110000"/>
              </a:lnSpc>
              <a:buSzPct val="75000"/>
              <a:buChar char="•"/>
            </a:pPr>
            <a:r>
              <a:t>Review direct messaging inboxes for questions and comments that need responses.</a:t>
            </a:r>
          </a:p>
        </p:txBody>
      </p:sp>
      <p:sp>
        <p:nvSpPr>
          <p:cNvPr id="197" name="Spend 10 minutes a day engaging"/>
          <p:cNvSpPr txBox="1">
            <a:spLocks noGrp="1"/>
          </p:cNvSpPr>
          <p:nvPr>
            <p:ph type="ctrTitle"/>
          </p:nvPr>
        </p:nvSpPr>
        <p:spPr>
          <a:prstGeom prst="rect">
            <a:avLst/>
          </a:prstGeom>
        </p:spPr>
        <p:txBody>
          <a:bodyPr/>
          <a:lstStyle/>
          <a:p>
            <a:r>
              <a:t>Spend 10 minutes a day engaging</a:t>
            </a:r>
          </a:p>
        </p:txBody>
      </p:sp>
      <p:sp>
        <p:nvSpPr>
          <p:cNvPr id="198" name="Prioritize conversation with a daily engagement routine"/>
          <p:cNvSpPr txBox="1">
            <a:spLocks noGrp="1"/>
          </p:cNvSpPr>
          <p:nvPr>
            <p:ph type="body" idx="13"/>
          </p:nvPr>
        </p:nvSpPr>
        <p:spPr>
          <a:prstGeom prst="rect">
            <a:avLst/>
          </a:prstGeom>
        </p:spPr>
        <p:txBody>
          <a:bodyPr/>
          <a:lstStyle/>
          <a:p>
            <a:r>
              <a:t>Prioritize conversation with a daily engagement routine </a:t>
            </a:r>
          </a:p>
        </p:txBody>
      </p:sp>
      <p:sp>
        <p:nvSpPr>
          <p:cNvPr id="199"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19</a:t>
            </a:fld>
            <a:endParaRPr/>
          </a:p>
        </p:txBody>
      </p:sp>
      <p:sp>
        <p:nvSpPr>
          <p:cNvPr id="200" name="ACTION:…"/>
          <p:cNvSpPr txBox="1"/>
          <p:nvPr/>
        </p:nvSpPr>
        <p:spPr>
          <a:xfrm>
            <a:off x="11663425" y="3612848"/>
            <a:ext cx="11115825" cy="86418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lstStyle/>
          <a:p>
            <a:pPr algn="l">
              <a:lnSpc>
                <a:spcPct val="110000"/>
              </a:lnSpc>
              <a:defRPr sz="4500" spc="90">
                <a:solidFill>
                  <a:srgbClr val="D65C93"/>
                </a:solidFill>
              </a:defRPr>
            </a:pPr>
            <a:r>
              <a:t>ACTION:</a:t>
            </a:r>
          </a:p>
          <a:p>
            <a:pPr algn="l">
              <a:lnSpc>
                <a:spcPct val="110000"/>
              </a:lnSpc>
              <a:defRPr sz="4500" spc="90">
                <a:solidFill>
                  <a:srgbClr val="D65C93"/>
                </a:solidFill>
              </a:defRPr>
            </a:pPr>
            <a:endParaRPr/>
          </a:p>
          <a:p>
            <a:pPr marL="1096158" lvl="1" indent="-651658" algn="l">
              <a:lnSpc>
                <a:spcPct val="110000"/>
              </a:lnSpc>
              <a:buSzPct val="75000"/>
              <a:buChar char="•"/>
              <a:defRPr sz="3800" b="0" cap="none">
                <a:solidFill>
                  <a:srgbClr val="000000"/>
                </a:solidFill>
              </a:defRPr>
            </a:pPr>
            <a:r>
              <a:t>Respond with likes and hearts, comments, or GIFs to audience comments as appropriate.</a:t>
            </a:r>
          </a:p>
          <a:p>
            <a:pPr marL="1096158" lvl="1" indent="-651658" algn="l">
              <a:lnSpc>
                <a:spcPct val="110000"/>
              </a:lnSpc>
              <a:spcBef>
                <a:spcPts val="3000"/>
              </a:spcBef>
              <a:buSzPct val="75000"/>
              <a:buChar char="•"/>
              <a:defRPr sz="3800" b="0" cap="none">
                <a:solidFill>
                  <a:srgbClr val="000000"/>
                </a:solidFill>
              </a:defRPr>
            </a:pPr>
            <a:r>
              <a:t>Pin top Instagram comments to each feed post, going back to posts as old as one week.</a:t>
            </a:r>
          </a:p>
          <a:p>
            <a:pPr marL="1096158" lvl="1" indent="-651658" algn="l">
              <a:lnSpc>
                <a:spcPct val="110000"/>
              </a:lnSpc>
              <a:spcBef>
                <a:spcPts val="3000"/>
              </a:spcBef>
              <a:buSzPct val="75000"/>
              <a:buChar char="•"/>
              <a:defRPr sz="3800" b="0" cap="none">
                <a:solidFill>
                  <a:srgbClr val="000000"/>
                </a:solidFill>
              </a:defRPr>
            </a:pPr>
            <a:r>
              <a:t>Identify posts and comments that may need further follow-up (will take longer than 10 minutes to research and respond) and triage those internally to reply the following day.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gather competitive data"/>
          <p:cNvSpPr txBox="1">
            <a:spLocks noGrp="1"/>
          </p:cNvSpPr>
          <p:nvPr>
            <p:ph type="body" idx="14"/>
          </p:nvPr>
        </p:nvSpPr>
        <p:spPr>
          <a:xfrm>
            <a:off x="4145508" y="3369033"/>
            <a:ext cx="16092984" cy="6977934"/>
          </a:xfrm>
          <a:prstGeom prst="rect">
            <a:avLst/>
          </a:prstGeom>
        </p:spPr>
        <p:txBody>
          <a:bodyPr/>
          <a:lstStyle/>
          <a:p>
            <a:pPr algn="ctr">
              <a:spcBef>
                <a:spcPts val="0"/>
              </a:spcBef>
              <a:defRPr sz="8100" b="1">
                <a:solidFill>
                  <a:srgbClr val="FFFFFF"/>
                </a:solidFill>
              </a:defRPr>
            </a:pPr>
            <a:r>
              <a:t>Views aren’t enough. </a:t>
            </a:r>
          </a:p>
          <a:p>
            <a:pPr algn="ctr">
              <a:spcBef>
                <a:spcPts val="0"/>
              </a:spcBef>
              <a:defRPr sz="8100" b="1">
                <a:solidFill>
                  <a:srgbClr val="FFFFFF"/>
                </a:solidFill>
              </a:defRPr>
            </a:pPr>
            <a:r>
              <a:t>Content must work harder.</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Focus on creating content to support significant campaigns…"/>
          <p:cNvSpPr txBox="1">
            <a:spLocks noGrp="1"/>
          </p:cNvSpPr>
          <p:nvPr>
            <p:ph type="subTitle" idx="1"/>
          </p:nvPr>
        </p:nvSpPr>
        <p:spPr>
          <a:prstGeom prst="rect">
            <a:avLst/>
          </a:prstGeom>
        </p:spPr>
        <p:txBody>
          <a:bodyPr/>
          <a:lstStyle/>
          <a:p>
            <a:pPr marL="508000" lvl="1" indent="-508000">
              <a:buSzPct val="75000"/>
              <a:buChar char="•"/>
            </a:pPr>
            <a:r>
              <a:t>Focus on creating content to support significant campaigns </a:t>
            </a:r>
          </a:p>
          <a:p>
            <a:pPr marL="508000" lvl="1" indent="-508000">
              <a:buSzPct val="75000"/>
              <a:buChar char="•"/>
            </a:pPr>
            <a:r>
              <a:t>Keep gaps open for moment-in-time posts and nimble content (UGC)</a:t>
            </a:r>
          </a:p>
          <a:p>
            <a:pPr marL="508000" lvl="1" indent="-508000">
              <a:buSzPct val="75000"/>
              <a:buChar char="•"/>
            </a:pPr>
            <a:r>
              <a:t>Spend 10 minutes a day engaging with audiences </a:t>
            </a:r>
          </a:p>
          <a:p>
            <a:pPr marL="508000" lvl="1" indent="-508000">
              <a:buSzPct val="75000"/>
              <a:buChar char="•"/>
            </a:pPr>
            <a:r>
              <a:t>Plan content tests to gauge response in different channels</a:t>
            </a:r>
          </a:p>
          <a:p>
            <a:pPr marL="508000" lvl="1" indent="-508000">
              <a:buSzPct val="75000"/>
              <a:buChar char="•"/>
            </a:pPr>
            <a:r>
              <a:t>Leave space to try new channels and formats </a:t>
            </a:r>
          </a:p>
        </p:txBody>
      </p:sp>
      <p:sp>
        <p:nvSpPr>
          <p:cNvPr id="203" name="Get in the game"/>
          <p:cNvSpPr txBox="1">
            <a:spLocks noGrp="1"/>
          </p:cNvSpPr>
          <p:nvPr>
            <p:ph type="ctrTitle"/>
          </p:nvPr>
        </p:nvSpPr>
        <p:spPr>
          <a:prstGeom prst="rect">
            <a:avLst/>
          </a:prstGeom>
        </p:spPr>
        <p:txBody>
          <a:bodyPr/>
          <a:lstStyle/>
          <a:p>
            <a:r>
              <a:t>Get in the game</a:t>
            </a:r>
          </a:p>
        </p:txBody>
      </p:sp>
      <p:sp>
        <p:nvSpPr>
          <p:cNvPr id="204" name="put your new playbook to work"/>
          <p:cNvSpPr txBox="1">
            <a:spLocks noGrp="1"/>
          </p:cNvSpPr>
          <p:nvPr>
            <p:ph type="body" idx="13"/>
          </p:nvPr>
        </p:nvSpPr>
        <p:spPr>
          <a:prstGeom prst="rect">
            <a:avLst/>
          </a:prstGeom>
        </p:spPr>
        <p:txBody>
          <a:bodyPr/>
          <a:lstStyle/>
          <a:p>
            <a:r>
              <a:t>put your new playbook to work</a:t>
            </a:r>
          </a:p>
        </p:txBody>
      </p:sp>
      <p:sp>
        <p:nvSpPr>
          <p:cNvPr id="205"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20</a:t>
            </a:fld>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gather competitive data"/>
          <p:cNvSpPr txBox="1">
            <a:spLocks noGrp="1"/>
          </p:cNvSpPr>
          <p:nvPr>
            <p:ph type="body" idx="14"/>
          </p:nvPr>
        </p:nvSpPr>
        <p:spPr>
          <a:prstGeom prst="rect">
            <a:avLst/>
          </a:prstGeom>
        </p:spPr>
        <p:txBody>
          <a:bodyPr/>
          <a:lstStyle>
            <a:lvl1pPr algn="ctr">
              <a:spcBef>
                <a:spcPts val="0"/>
              </a:spcBef>
              <a:defRPr sz="6500" b="1">
                <a:solidFill>
                  <a:srgbClr val="FFFFFF"/>
                </a:solidFill>
              </a:defRPr>
            </a:lvl1pPr>
          </a:lstStyle>
          <a:p>
            <a:r>
              <a:t>“The goal is not to be good at social media; the goal is to be good at business because of social media.”</a:t>
            </a:r>
          </a:p>
        </p:txBody>
      </p:sp>
      <p:sp>
        <p:nvSpPr>
          <p:cNvPr id="208" name="Title"/>
          <p:cNvSpPr txBox="1">
            <a:spLocks noGrp="1"/>
          </p:cNvSpPr>
          <p:nvPr>
            <p:ph type="title"/>
          </p:nvPr>
        </p:nvSpPr>
        <p:spPr>
          <a:prstGeom prst="rect">
            <a:avLst/>
          </a:prstGeom>
        </p:spPr>
        <p:txBody>
          <a:bodyPr/>
          <a:lstStyle/>
          <a:p>
            <a:endParaRPr/>
          </a:p>
        </p:txBody>
      </p:sp>
      <p:sp>
        <p:nvSpPr>
          <p:cNvPr id="209" name="Jay Baer"/>
          <p:cNvSpPr txBox="1">
            <a:spLocks noGrp="1"/>
          </p:cNvSpPr>
          <p:nvPr>
            <p:ph type="body" idx="13"/>
          </p:nvPr>
        </p:nvSpPr>
        <p:spPr>
          <a:xfrm>
            <a:off x="6579418" y="8541122"/>
            <a:ext cx="11225163" cy="697756"/>
          </a:xfrm>
          <a:prstGeom prst="rect">
            <a:avLst/>
          </a:prstGeom>
        </p:spPr>
        <p:txBody>
          <a:bodyPr/>
          <a:lstStyle/>
          <a:p>
            <a:r>
              <a:t>Jay Baer</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Title 5"/>
          <p:cNvSpPr txBox="1">
            <a:spLocks noGrp="1"/>
          </p:cNvSpPr>
          <p:nvPr>
            <p:ph type="title"/>
          </p:nvPr>
        </p:nvSpPr>
        <p:spPr>
          <a:xfrm>
            <a:off x="1677702" y="579435"/>
            <a:ext cx="14913430" cy="2651126"/>
          </a:xfrm>
          <a:prstGeom prst="rect">
            <a:avLst/>
          </a:prstGeom>
        </p:spPr>
        <p:txBody>
          <a:bodyPr/>
          <a:lstStyle/>
          <a:p>
            <a:r>
              <a:t>About Rival IQ</a:t>
            </a:r>
          </a:p>
        </p:txBody>
      </p:sp>
      <p:sp>
        <p:nvSpPr>
          <p:cNvPr id="212" name="Rival IQ is an easy-to-use analytics tool that helps you:"/>
          <p:cNvSpPr txBox="1"/>
          <p:nvPr/>
        </p:nvSpPr>
        <p:spPr>
          <a:xfrm>
            <a:off x="1677702" y="2538240"/>
            <a:ext cx="9436107" cy="56221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spAutoFit/>
          </a:bodyPr>
          <a:lstStyle>
            <a:lvl1pPr algn="l" defTabSz="457200">
              <a:lnSpc>
                <a:spcPts val="5000"/>
              </a:lnSpc>
              <a:defRPr sz="3000" b="0" cap="none">
                <a:solidFill>
                  <a:srgbClr val="FFFFFF"/>
                </a:solidFill>
              </a:defRPr>
            </a:lvl1pPr>
          </a:lstStyle>
          <a:p>
            <a:r>
              <a:t>Rival IQ is an easy-to-use analytics tool that helps you:</a:t>
            </a:r>
          </a:p>
        </p:txBody>
      </p:sp>
      <p:sp>
        <p:nvSpPr>
          <p:cNvPr id="213" name="Supercharge your social landscape…"/>
          <p:cNvSpPr txBox="1"/>
          <p:nvPr/>
        </p:nvSpPr>
        <p:spPr>
          <a:xfrm>
            <a:off x="1677702" y="3469884"/>
            <a:ext cx="12738008" cy="17149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spAutoFit/>
          </a:bodyPr>
          <a:lstStyle/>
          <a:p>
            <a:pPr algn="l" defTabSz="457200">
              <a:lnSpc>
                <a:spcPct val="120000"/>
              </a:lnSpc>
              <a:defRPr sz="3600" cap="none">
                <a:solidFill>
                  <a:srgbClr val="FFFFFF"/>
                </a:solidFill>
              </a:defRPr>
            </a:pPr>
            <a:r>
              <a:t>Supercharge your social landscape</a:t>
            </a:r>
          </a:p>
          <a:p>
            <a:pPr algn="l" defTabSz="457200">
              <a:lnSpc>
                <a:spcPct val="120000"/>
              </a:lnSpc>
              <a:defRPr sz="3000" b="0" cap="none">
                <a:solidFill>
                  <a:srgbClr val="FFFFFF"/>
                </a:solidFill>
              </a:defRPr>
            </a:pPr>
            <a:r>
              <a:t>Track results across all social profiles, including engagement, influencers, social bios, and sentiment—for </a:t>
            </a:r>
            <a:r>
              <a:rPr b="1"/>
              <a:t>you and your competitors</a:t>
            </a:r>
            <a:r>
              <a:t>.</a:t>
            </a:r>
          </a:p>
        </p:txBody>
      </p:sp>
      <p:sp>
        <p:nvSpPr>
          <p:cNvPr id="214" name="Stay ahead of the competition…"/>
          <p:cNvSpPr txBox="1"/>
          <p:nvPr/>
        </p:nvSpPr>
        <p:spPr>
          <a:xfrm>
            <a:off x="1677702" y="5544528"/>
            <a:ext cx="12069671" cy="22306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spAutoFit/>
          </a:bodyPr>
          <a:lstStyle/>
          <a:p>
            <a:pPr algn="l" defTabSz="457200">
              <a:lnSpc>
                <a:spcPct val="120000"/>
              </a:lnSpc>
              <a:defRPr sz="3600" cap="none">
                <a:solidFill>
                  <a:srgbClr val="FFFFFF"/>
                </a:solidFill>
              </a:defRPr>
            </a:pPr>
            <a:r>
              <a:t>Stay ahead of the competition</a:t>
            </a:r>
          </a:p>
          <a:p>
            <a:pPr algn="l" defTabSz="457200">
              <a:lnSpc>
                <a:spcPct val="120000"/>
              </a:lnSpc>
              <a:defRPr sz="3000" b="0" cap="none">
                <a:solidFill>
                  <a:srgbClr val="FFFFFF"/>
                </a:solidFill>
              </a:defRPr>
            </a:pPr>
            <a:r>
              <a:t>Conduct competitive analysis in minutes. Monitor your industry, create benchmarks, and evaluate and respond to competitor activity before the market shifts.</a:t>
            </a:r>
          </a:p>
        </p:txBody>
      </p:sp>
      <p:sp>
        <p:nvSpPr>
          <p:cNvPr id="215" name="Do more with your data…"/>
          <p:cNvSpPr txBox="1"/>
          <p:nvPr/>
        </p:nvSpPr>
        <p:spPr>
          <a:xfrm>
            <a:off x="1677702" y="8139872"/>
            <a:ext cx="11822721" cy="22306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spAutoFit/>
          </a:bodyPr>
          <a:lstStyle/>
          <a:p>
            <a:pPr algn="l" defTabSz="457200">
              <a:lnSpc>
                <a:spcPct val="120000"/>
              </a:lnSpc>
              <a:defRPr sz="3600" cap="none">
                <a:solidFill>
                  <a:srgbClr val="FFFFFF"/>
                </a:solidFill>
              </a:defRPr>
            </a:pPr>
            <a:r>
              <a:t>Do more with your data</a:t>
            </a:r>
          </a:p>
          <a:p>
            <a:pPr algn="l" defTabSz="457200">
              <a:lnSpc>
                <a:spcPct val="120000"/>
              </a:lnSpc>
              <a:defRPr sz="3000" b="0" cap="none">
                <a:solidFill>
                  <a:srgbClr val="FFFFFF"/>
                </a:solidFill>
              </a:defRPr>
            </a:pPr>
            <a:r>
              <a:t>Dive deeper into your social media analytics with Facebook, Twitter, and Instagram Insights, boosted post detection, LinkedIn Insights, and so much more.</a:t>
            </a:r>
          </a:p>
        </p:txBody>
      </p:sp>
      <p:sp>
        <p:nvSpPr>
          <p:cNvPr id="216" name="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
          <p:cNvSpPr txBox="1"/>
          <p:nvPr/>
        </p:nvSpPr>
        <p:spPr>
          <a:xfrm>
            <a:off x="15977869" y="5891328"/>
            <a:ext cx="6169763" cy="48258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spAutoFit/>
          </a:bodyPr>
          <a:lstStyle>
            <a:lvl1pPr algn="l" defTabSz="457200">
              <a:lnSpc>
                <a:spcPct val="110000"/>
              </a:lnSpc>
              <a:defRPr sz="3000" b="0" cap="none">
                <a:solidFill>
                  <a:srgbClr val="FFFFFF"/>
                </a:solidFill>
              </a:defRPr>
            </a:lvl1pPr>
          </a:lstStyle>
          <a:p>
            <a:r>
              <a:t>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a:t>
            </a:r>
          </a:p>
        </p:txBody>
      </p:sp>
      <p:sp>
        <p:nvSpPr>
          <p:cNvPr id="217" name="Title 5"/>
          <p:cNvSpPr txBox="1"/>
          <p:nvPr/>
        </p:nvSpPr>
        <p:spPr>
          <a:xfrm>
            <a:off x="16003616" y="1221736"/>
            <a:ext cx="7495043" cy="15819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lvl1pPr algn="l">
              <a:defRPr sz="4500" cap="none">
                <a:solidFill>
                  <a:srgbClr val="FFFFFF"/>
                </a:solidFill>
              </a:defRPr>
            </a:lvl1pPr>
          </a:lstStyle>
          <a:p>
            <a:r>
              <a:t>Lauren Teague</a:t>
            </a:r>
          </a:p>
        </p:txBody>
      </p:sp>
      <p:sp>
        <p:nvSpPr>
          <p:cNvPr id="218" name="www.laurenteague.com…"/>
          <p:cNvSpPr txBox="1"/>
          <p:nvPr/>
        </p:nvSpPr>
        <p:spPr>
          <a:xfrm>
            <a:off x="18444857" y="3564461"/>
            <a:ext cx="4145360" cy="103594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6" tIns="71436" rIns="71436" bIns="71436">
            <a:spAutoFit/>
          </a:bodyPr>
          <a:lstStyle/>
          <a:p>
            <a:pPr algn="l" defTabSz="457200">
              <a:lnSpc>
                <a:spcPct val="110000"/>
              </a:lnSpc>
              <a:defRPr sz="3000" b="0" cap="none">
                <a:solidFill>
                  <a:srgbClr val="FFFFFF"/>
                </a:solidFill>
              </a:defRPr>
            </a:pPr>
            <a:r>
              <a:t>www.laurenteague.com     </a:t>
            </a:r>
          </a:p>
          <a:p>
            <a:pPr algn="l" defTabSz="457200">
              <a:lnSpc>
                <a:spcPct val="110000"/>
              </a:lnSpc>
              <a:defRPr sz="3000" b="0" cap="none">
                <a:solidFill>
                  <a:srgbClr val="FFFFFF"/>
                </a:solidFill>
              </a:defRPr>
            </a:pPr>
            <a:r>
              <a:t>@LaurenTTeague</a:t>
            </a:r>
          </a:p>
        </p:txBody>
      </p:sp>
      <p:pic>
        <p:nvPicPr>
          <p:cNvPr id="219" name="lt-headshot.jpg" descr="lt-headshot.jpg"/>
          <p:cNvPicPr>
            <a:picLocks noChangeAspect="1"/>
          </p:cNvPicPr>
          <p:nvPr/>
        </p:nvPicPr>
        <p:blipFill>
          <a:blip r:embed="rId2"/>
          <a:srcRect l="1931" t="1925" r="1920" b="1920"/>
          <a:stretch>
            <a:fillRect/>
          </a:stretch>
        </p:blipFill>
        <p:spPr>
          <a:xfrm>
            <a:off x="16070081" y="3455077"/>
            <a:ext cx="2012706" cy="2012828"/>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7"/>
                  <a:pt x="2882" y="3017"/>
                </a:cubicBezTo>
                <a:cubicBezTo>
                  <a:pt x="-961" y="7038"/>
                  <a:pt x="-961" y="13558"/>
                  <a:pt x="2882" y="17579"/>
                </a:cubicBezTo>
                <a:cubicBezTo>
                  <a:pt x="6724" y="21600"/>
                  <a:pt x="12954" y="21600"/>
                  <a:pt x="16796" y="17579"/>
                </a:cubicBezTo>
                <a:cubicBezTo>
                  <a:pt x="20639" y="13558"/>
                  <a:pt x="20639" y="7038"/>
                  <a:pt x="16796" y="3017"/>
                </a:cubicBezTo>
                <a:cubicBezTo>
                  <a:pt x="14875" y="1007"/>
                  <a:pt x="12357" y="0"/>
                  <a:pt x="9839" y="0"/>
                </a:cubicBezTo>
                <a:close/>
              </a:path>
            </a:pathLst>
          </a:custGeom>
          <a:ln w="12700">
            <a:miter lim="400000"/>
          </a:ln>
        </p:spPr>
      </p:pic>
      <p:sp>
        <p:nvSpPr>
          <p:cNvPr id="220" name="Digital marketing expert"/>
          <p:cNvSpPr txBox="1"/>
          <p:nvPr/>
        </p:nvSpPr>
        <p:spPr>
          <a:xfrm>
            <a:off x="15982807" y="2386939"/>
            <a:ext cx="5491063" cy="9919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6" tIns="71436" rIns="71436" bIns="71436" anchor="ctr">
            <a:spAutoFit/>
          </a:bodyPr>
          <a:lstStyle>
            <a:lvl1pPr algn="l" defTabSz="457200">
              <a:defRPr sz="3600" cap="none">
                <a:solidFill>
                  <a:srgbClr val="FFFFFF"/>
                </a:solidFill>
              </a:defRPr>
            </a:lvl1pPr>
          </a:lstStyle>
          <a:p>
            <a:r>
              <a:t>Digital marketing expert</a:t>
            </a:r>
          </a:p>
        </p:txBody>
      </p:sp>
      <p:pic>
        <p:nvPicPr>
          <p:cNvPr id="221" name="icon-facebook-white.png" descr="icon-facebook-white.png">
            <a:hlinkClick r:id="rId3"/>
          </p:cNvPr>
          <p:cNvPicPr>
            <a:picLocks noChangeAspect="1"/>
          </p:cNvPicPr>
          <p:nvPr/>
        </p:nvPicPr>
        <p:blipFill>
          <a:blip r:embed="rId4"/>
          <a:stretch>
            <a:fillRect/>
          </a:stretch>
        </p:blipFill>
        <p:spPr>
          <a:xfrm>
            <a:off x="19290766" y="4858803"/>
            <a:ext cx="215837" cy="410089"/>
          </a:xfrm>
          <a:prstGeom prst="rect">
            <a:avLst/>
          </a:prstGeom>
          <a:ln w="12700">
            <a:miter lim="400000"/>
          </a:ln>
        </p:spPr>
      </p:pic>
      <p:pic>
        <p:nvPicPr>
          <p:cNvPr id="222" name="icon-instagram-white.png" descr="icon-instagram-white.png">
            <a:hlinkClick r:id="rId5"/>
          </p:cNvPr>
          <p:cNvPicPr>
            <a:picLocks noChangeAspect="1"/>
          </p:cNvPicPr>
          <p:nvPr/>
        </p:nvPicPr>
        <p:blipFill>
          <a:blip r:embed="rId6"/>
          <a:stretch>
            <a:fillRect/>
          </a:stretch>
        </p:blipFill>
        <p:spPr>
          <a:xfrm>
            <a:off x="19935767" y="4876800"/>
            <a:ext cx="392744" cy="400296"/>
          </a:xfrm>
          <a:prstGeom prst="rect">
            <a:avLst/>
          </a:prstGeom>
          <a:ln w="12700">
            <a:miter lim="400000"/>
          </a:ln>
        </p:spPr>
      </p:pic>
      <p:pic>
        <p:nvPicPr>
          <p:cNvPr id="223" name="icon-twitter-white.png" descr="icon-twitter-white.png">
            <a:hlinkClick r:id="rId7"/>
          </p:cNvPr>
          <p:cNvPicPr>
            <a:picLocks noChangeAspect="1"/>
          </p:cNvPicPr>
          <p:nvPr/>
        </p:nvPicPr>
        <p:blipFill>
          <a:blip r:embed="rId8"/>
          <a:stretch>
            <a:fillRect/>
          </a:stretch>
        </p:blipFill>
        <p:spPr>
          <a:xfrm>
            <a:off x="18527586" y="4890961"/>
            <a:ext cx="434227" cy="345773"/>
          </a:xfrm>
          <a:prstGeom prst="rect">
            <a:avLst/>
          </a:prstGeom>
          <a:ln w="12700">
            <a:miter lim="400000"/>
          </a:ln>
        </p:spPr>
      </p:pic>
      <p:pic>
        <p:nvPicPr>
          <p:cNvPr id="224" name="icon-linkedin.png" descr="icon-linkedin.png">
            <a:hlinkClick r:id="rId9"/>
          </p:cNvPr>
          <p:cNvPicPr>
            <a:picLocks noChangeAspect="1"/>
          </p:cNvPicPr>
          <p:nvPr/>
        </p:nvPicPr>
        <p:blipFill>
          <a:blip r:embed="rId10"/>
          <a:stretch>
            <a:fillRect/>
          </a:stretch>
        </p:blipFill>
        <p:spPr>
          <a:xfrm>
            <a:off x="20765383" y="4853892"/>
            <a:ext cx="434226" cy="419911"/>
          </a:xfrm>
          <a:prstGeom prst="rect">
            <a:avLst/>
          </a:prstGeom>
          <a:ln w="12700">
            <a:miter lim="400000"/>
          </a:ln>
        </p:spPr>
      </p:pic>
      <p:sp>
        <p:nvSpPr>
          <p:cNvPr id="18" name="GET YOUR FREE TRIAL">
            <a:hlinkClick r:id="rId11"/>
            <a:extLst>
              <a:ext uri="{FF2B5EF4-FFF2-40B4-BE49-F238E27FC236}">
                <a16:creationId xmlns:a16="http://schemas.microsoft.com/office/drawing/2014/main" id="{DEF69203-3DF1-411C-B93B-8DD7A0977EB6}"/>
              </a:ext>
            </a:extLst>
          </p:cNvPr>
          <p:cNvSpPr txBox="1"/>
          <p:nvPr/>
        </p:nvSpPr>
        <p:spPr>
          <a:xfrm>
            <a:off x="2546799" y="11284424"/>
            <a:ext cx="5026132" cy="4889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lc="http://schemas.openxmlformats.org/drawingml/2006/lockedCanvas" val="1"/>
            </a:ext>
          </a:extLst>
        </p:spPr>
        <p:txBody>
          <a:bodyPr lIns="71436" tIns="71436" rIns="71436" bIns="71436"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gn="ctr"/>
            <a:r>
              <a:rPr sz="2800" b="1" dirty="0">
                <a:solidFill>
                  <a:schemeClr val="bg1"/>
                </a:solidFill>
                <a:latin typeface="Arial"/>
              </a:rPr>
              <a:t>GET YOUR FREE TRIAL</a:t>
            </a:r>
            <a:r>
              <a:rPr lang="en-US" sz="2800" b="1" dirty="0">
                <a:solidFill>
                  <a:schemeClr val="bg1"/>
                </a:solidFill>
                <a:latin typeface="Arial"/>
              </a:rPr>
              <a:t> </a:t>
            </a:r>
            <a:endParaRPr lang="en-US" sz="2800">
              <a:solidFill>
                <a:schemeClr val="bg1"/>
              </a:solidFill>
            </a:endParaRPr>
          </a:p>
        </p:txBody>
      </p:sp>
      <p:sp>
        <p:nvSpPr>
          <p:cNvPr id="21" name="Rounded Rectangle">
            <a:hlinkClick r:id="rId11"/>
            <a:extLst>
              <a:ext uri="{FF2B5EF4-FFF2-40B4-BE49-F238E27FC236}">
                <a16:creationId xmlns:a16="http://schemas.microsoft.com/office/drawing/2014/main" id="{229E1635-E452-44DE-BC0B-8849D20780EB}"/>
              </a:ext>
            </a:extLst>
          </p:cNvPr>
          <p:cNvSpPr/>
          <p:nvPr/>
        </p:nvSpPr>
        <p:spPr>
          <a:xfrm>
            <a:off x="1733821" y="10951524"/>
            <a:ext cx="6769101" cy="1066800"/>
          </a:xfrm>
          <a:prstGeom prst="roundRect">
            <a:avLst>
              <a:gd name="adj" fmla="val 17857"/>
            </a:avLst>
          </a:prstGeom>
          <a:solidFill>
            <a:srgbClr val="FFFFFF">
              <a:alpha val="15766"/>
            </a:srgbClr>
          </a:solidFill>
          <a:ln w="25400">
            <a:solidFill>
              <a:srgbClr val="FFFFFF"/>
            </a:solidFill>
          </a:ln>
        </p:spPr>
        <p:txBody>
          <a:bodyPr lIns="71436" tIns="71436" rIns="71436" bIns="71436"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gn="l">
              <a:lnSpc>
                <a:spcPct val="100000"/>
              </a:lnSpc>
              <a:defRPr sz="8300" b="0">
                <a:solidFill>
                  <a:srgbClr val="FFFFFF"/>
                </a:solidFill>
                <a:latin typeface="Avenir Book"/>
                <a:ea typeface="Avenir Book"/>
                <a:cs typeface="Avenir Book"/>
                <a:sym typeface="Avenir Book"/>
              </a:defRPr>
            </a:pPr>
            <a:endParaRPr lang="en-US" dirty="0">
              <a:latin typeface="Aria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The C’s to thumbstopping social media"/>
          <p:cNvSpPr txBox="1">
            <a:spLocks noGrp="1"/>
          </p:cNvSpPr>
          <p:nvPr>
            <p:ph type="ctrTitle"/>
          </p:nvPr>
        </p:nvSpPr>
        <p:spPr>
          <a:prstGeom prst="rect">
            <a:avLst/>
          </a:prstGeom>
        </p:spPr>
        <p:txBody>
          <a:bodyPr/>
          <a:lstStyle/>
          <a:p>
            <a:r>
              <a:t>The C’s to thumbstopping social media</a:t>
            </a:r>
          </a:p>
        </p:txBody>
      </p:sp>
      <p:sp>
        <p:nvSpPr>
          <p:cNvPr id="82" name="Start with Context, which is informed by where the audience is in the journey or funnel stage."/>
          <p:cNvSpPr txBox="1">
            <a:spLocks noGrp="1"/>
          </p:cNvSpPr>
          <p:nvPr>
            <p:ph type="body" idx="13"/>
          </p:nvPr>
        </p:nvSpPr>
        <p:spPr>
          <a:xfrm>
            <a:off x="1364431" y="2484687"/>
            <a:ext cx="22163138" cy="1183680"/>
          </a:xfrm>
          <a:prstGeom prst="rect">
            <a:avLst/>
          </a:prstGeom>
        </p:spPr>
        <p:txBody>
          <a:bodyPr/>
          <a:lstStyle/>
          <a:p>
            <a:pPr>
              <a:defRPr spc="-31"/>
            </a:pPr>
            <a:r>
              <a:t>Start with </a:t>
            </a:r>
            <a:r>
              <a:rPr u="sng"/>
              <a:t>Context</a:t>
            </a:r>
            <a:r>
              <a:t>, which is informed by where the audience is in the journey or funnel stage.</a:t>
            </a:r>
          </a:p>
        </p:txBody>
      </p:sp>
      <p:sp>
        <p:nvSpPr>
          <p:cNvPr id="8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3</a:t>
            </a:fld>
            <a:endParaRPr/>
          </a:p>
        </p:txBody>
      </p:sp>
      <p:sp>
        <p:nvSpPr>
          <p:cNvPr id="84" name="CLARITY…"/>
          <p:cNvSpPr txBox="1"/>
          <p:nvPr/>
        </p:nvSpPr>
        <p:spPr>
          <a:xfrm>
            <a:off x="1452364" y="7688137"/>
            <a:ext cx="6183411" cy="37603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p>
            <a:pPr>
              <a:lnSpc>
                <a:spcPct val="100000"/>
              </a:lnSpc>
              <a:buClr>
                <a:srgbClr val="808080"/>
              </a:buClr>
              <a:buFont typeface="Arial"/>
              <a:defRPr sz="4500" spc="90">
                <a:solidFill>
                  <a:srgbClr val="D65C93"/>
                </a:solidFill>
              </a:defRPr>
            </a:pPr>
            <a:r>
              <a:t>CLARITY</a:t>
            </a:r>
          </a:p>
          <a:p>
            <a:pPr>
              <a:lnSpc>
                <a:spcPct val="100000"/>
              </a:lnSpc>
              <a:buClr>
                <a:srgbClr val="808080"/>
              </a:buClr>
              <a:buFont typeface="Arial"/>
              <a:defRPr sz="4500" spc="90">
                <a:solidFill>
                  <a:srgbClr val="D65C93"/>
                </a:solidFill>
              </a:defRPr>
            </a:pPr>
            <a:endParaRPr/>
          </a:p>
          <a:p>
            <a:pPr marL="469194" indent="-469194" algn="l">
              <a:lnSpc>
                <a:spcPct val="100000"/>
              </a:lnSpc>
              <a:buSzPct val="75000"/>
              <a:buChar char="•"/>
              <a:defRPr sz="3800" b="0" cap="none">
                <a:solidFill>
                  <a:srgbClr val="000000"/>
                </a:solidFill>
              </a:defRPr>
            </a:pPr>
            <a:r>
              <a:t>Avoid jargon</a:t>
            </a:r>
          </a:p>
          <a:p>
            <a:pPr marL="469194" indent="-469194" algn="l">
              <a:lnSpc>
                <a:spcPct val="100000"/>
              </a:lnSpc>
              <a:buSzPct val="75000"/>
              <a:buChar char="•"/>
              <a:defRPr sz="3800" b="0" cap="none">
                <a:solidFill>
                  <a:srgbClr val="000000"/>
                </a:solidFill>
              </a:defRPr>
            </a:pPr>
            <a:r>
              <a:t>Meet expectations</a:t>
            </a:r>
          </a:p>
          <a:p>
            <a:pPr marL="469194" indent="-469194" algn="l">
              <a:lnSpc>
                <a:spcPct val="100000"/>
              </a:lnSpc>
              <a:buSzPct val="75000"/>
              <a:buChar char="•"/>
              <a:defRPr sz="3800" b="0" cap="none">
                <a:solidFill>
                  <a:srgbClr val="000000"/>
                </a:solidFill>
              </a:defRPr>
            </a:pPr>
            <a:r>
              <a:t>Use brand’s voice &amp; tone</a:t>
            </a:r>
          </a:p>
          <a:p>
            <a:pPr marL="469194" indent="-469194" algn="l">
              <a:lnSpc>
                <a:spcPct val="100000"/>
              </a:lnSpc>
              <a:buSzPct val="75000"/>
              <a:buChar char="•"/>
              <a:defRPr sz="3800" b="0" cap="none">
                <a:solidFill>
                  <a:srgbClr val="000000"/>
                </a:solidFill>
              </a:defRPr>
            </a:pPr>
            <a:r>
              <a:t>Single message</a:t>
            </a:r>
          </a:p>
        </p:txBody>
      </p:sp>
      <p:sp>
        <p:nvSpPr>
          <p:cNvPr id="85" name="CONNECTION…"/>
          <p:cNvSpPr txBox="1"/>
          <p:nvPr/>
        </p:nvSpPr>
        <p:spPr>
          <a:xfrm>
            <a:off x="9078765" y="7688137"/>
            <a:ext cx="6475906" cy="37603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p>
            <a:pPr>
              <a:lnSpc>
                <a:spcPct val="100000"/>
              </a:lnSpc>
              <a:buClr>
                <a:srgbClr val="808080"/>
              </a:buClr>
              <a:buFont typeface="Arial"/>
              <a:defRPr sz="4500" spc="90">
                <a:solidFill>
                  <a:srgbClr val="D45E93"/>
                </a:solidFill>
              </a:defRPr>
            </a:pPr>
            <a:r>
              <a:t>CONNECTION</a:t>
            </a:r>
          </a:p>
          <a:p>
            <a:pPr>
              <a:lnSpc>
                <a:spcPct val="100000"/>
              </a:lnSpc>
              <a:buClr>
                <a:srgbClr val="808080"/>
              </a:buClr>
              <a:buFont typeface="Arial"/>
              <a:defRPr sz="4500" spc="90">
                <a:solidFill>
                  <a:srgbClr val="D45E93"/>
                </a:solidFill>
              </a:defRPr>
            </a:pPr>
            <a:endParaRPr/>
          </a:p>
          <a:p>
            <a:pPr marL="469194" indent="-469194" algn="l">
              <a:lnSpc>
                <a:spcPct val="100000"/>
              </a:lnSpc>
              <a:buSzPct val="75000"/>
              <a:buChar char="•"/>
              <a:defRPr sz="3800" b="0" cap="none">
                <a:solidFill>
                  <a:srgbClr val="000000"/>
                </a:solidFill>
              </a:defRPr>
            </a:pPr>
            <a:r>
              <a:t>Be human</a:t>
            </a:r>
          </a:p>
          <a:p>
            <a:pPr marL="469194" indent="-469194" algn="l">
              <a:lnSpc>
                <a:spcPct val="100000"/>
              </a:lnSpc>
              <a:buSzPct val="75000"/>
              <a:buChar char="•"/>
              <a:defRPr sz="3800" b="0" cap="none">
                <a:solidFill>
                  <a:srgbClr val="000000"/>
                </a:solidFill>
              </a:defRPr>
            </a:pPr>
            <a:r>
              <a:t>Aim to be useful</a:t>
            </a:r>
          </a:p>
          <a:p>
            <a:pPr marL="469194" indent="-469194" algn="l">
              <a:lnSpc>
                <a:spcPct val="100000"/>
              </a:lnSpc>
              <a:buSzPct val="75000"/>
              <a:buChar char="•"/>
              <a:defRPr sz="3800" b="0" cap="none">
                <a:solidFill>
                  <a:srgbClr val="000000"/>
                </a:solidFill>
              </a:defRPr>
            </a:pPr>
            <a:r>
              <a:t>Understand your audience</a:t>
            </a:r>
          </a:p>
          <a:p>
            <a:pPr marL="469194" indent="-469194" algn="l">
              <a:lnSpc>
                <a:spcPct val="100000"/>
              </a:lnSpc>
              <a:buSzPct val="75000"/>
              <a:buChar char="•"/>
              <a:defRPr sz="3800" b="0" cap="none">
                <a:solidFill>
                  <a:srgbClr val="000000"/>
                </a:solidFill>
              </a:defRPr>
            </a:pPr>
            <a:r>
              <a:t>Empower the storytellers</a:t>
            </a:r>
          </a:p>
        </p:txBody>
      </p:sp>
      <p:sp>
        <p:nvSpPr>
          <p:cNvPr id="86" name="CONTAINER…"/>
          <p:cNvSpPr txBox="1"/>
          <p:nvPr/>
        </p:nvSpPr>
        <p:spPr>
          <a:xfrm>
            <a:off x="17182307" y="7688137"/>
            <a:ext cx="5499893" cy="32142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p>
            <a:pPr>
              <a:lnSpc>
                <a:spcPct val="100000"/>
              </a:lnSpc>
              <a:buClr>
                <a:srgbClr val="808080"/>
              </a:buClr>
              <a:buFont typeface="Arial"/>
              <a:defRPr sz="4500" spc="90">
                <a:solidFill>
                  <a:srgbClr val="D45E93"/>
                </a:solidFill>
              </a:defRPr>
            </a:pPr>
            <a:r>
              <a:t>CONTAINER</a:t>
            </a:r>
          </a:p>
          <a:p>
            <a:pPr>
              <a:lnSpc>
                <a:spcPct val="100000"/>
              </a:lnSpc>
              <a:buClr>
                <a:srgbClr val="808080"/>
              </a:buClr>
              <a:buFont typeface="Arial"/>
              <a:defRPr sz="4500" spc="90">
                <a:solidFill>
                  <a:srgbClr val="D45E93"/>
                </a:solidFill>
              </a:defRPr>
            </a:pPr>
            <a:endParaRPr/>
          </a:p>
          <a:p>
            <a:pPr marL="469194" indent="-469194" algn="l">
              <a:lnSpc>
                <a:spcPct val="100000"/>
              </a:lnSpc>
              <a:buSzPct val="75000"/>
              <a:buChar char="•"/>
              <a:defRPr sz="3800" b="0" cap="none">
                <a:solidFill>
                  <a:srgbClr val="000000"/>
                </a:solidFill>
              </a:defRPr>
            </a:pPr>
            <a:r>
              <a:t>Right content type</a:t>
            </a:r>
          </a:p>
          <a:p>
            <a:pPr marL="469194" indent="-469194" algn="l">
              <a:lnSpc>
                <a:spcPct val="100000"/>
              </a:lnSpc>
              <a:buSzPct val="75000"/>
              <a:buChar char="•"/>
              <a:defRPr sz="3800" b="0" cap="none">
                <a:solidFill>
                  <a:srgbClr val="000000"/>
                </a:solidFill>
              </a:defRPr>
            </a:pPr>
            <a:r>
              <a:t>Right delivery </a:t>
            </a:r>
          </a:p>
          <a:p>
            <a:pPr marL="469194" indent="-469194" algn="l">
              <a:lnSpc>
                <a:spcPct val="100000"/>
              </a:lnSpc>
              <a:buSzPct val="75000"/>
              <a:buChar char="•"/>
              <a:defRPr sz="3800" b="0" cap="none">
                <a:solidFill>
                  <a:srgbClr val="000000"/>
                </a:solidFill>
              </a:defRPr>
            </a:pPr>
            <a:r>
              <a:t>Right channel(s) </a:t>
            </a:r>
          </a:p>
        </p:txBody>
      </p:sp>
      <p:pic>
        <p:nvPicPr>
          <p:cNvPr id="87" name="noun_Diamond_1168873.png" descr="noun_Diamond_1168873.png"/>
          <p:cNvPicPr>
            <a:picLocks noChangeAspect="1"/>
          </p:cNvPicPr>
          <p:nvPr/>
        </p:nvPicPr>
        <p:blipFill>
          <a:blip r:embed="rId2">
            <a:alphaModFix amt="73070"/>
          </a:blip>
          <a:srcRect l="9758" t="9758" r="9758" b="9758"/>
          <a:stretch>
            <a:fillRect/>
          </a:stretch>
        </p:blipFill>
        <p:spPr>
          <a:xfrm>
            <a:off x="3562746" y="5763934"/>
            <a:ext cx="1778001" cy="1778001"/>
          </a:xfrm>
          <a:prstGeom prst="rect">
            <a:avLst/>
          </a:prstGeom>
          <a:ln w="12700">
            <a:miter lim="400000"/>
          </a:ln>
        </p:spPr>
      </p:pic>
      <p:pic>
        <p:nvPicPr>
          <p:cNvPr id="88" name="noun_business chat_1616432.png" descr="noun_business chat_1616432.png"/>
          <p:cNvPicPr>
            <a:picLocks noChangeAspect="1"/>
          </p:cNvPicPr>
          <p:nvPr/>
        </p:nvPicPr>
        <p:blipFill>
          <a:blip r:embed="rId3"/>
          <a:srcRect l="14773" t="14773" r="14773" b="14773"/>
          <a:stretch>
            <a:fillRect/>
          </a:stretch>
        </p:blipFill>
        <p:spPr>
          <a:xfrm>
            <a:off x="11271250" y="5732184"/>
            <a:ext cx="1841501" cy="1841501"/>
          </a:xfrm>
          <a:prstGeom prst="rect">
            <a:avLst/>
          </a:prstGeom>
          <a:ln w="12700">
            <a:miter lim="400000"/>
          </a:ln>
        </p:spPr>
      </p:pic>
      <p:pic>
        <p:nvPicPr>
          <p:cNvPr id="89" name="noun_Package_1731464.png" descr="noun_Package_1731464.png"/>
          <p:cNvPicPr>
            <a:picLocks noChangeAspect="1"/>
          </p:cNvPicPr>
          <p:nvPr/>
        </p:nvPicPr>
        <p:blipFill>
          <a:blip r:embed="rId4">
            <a:alphaModFix amt="90000"/>
          </a:blip>
          <a:srcRect l="10307" t="10307" r="10307" b="10307"/>
          <a:stretch>
            <a:fillRect/>
          </a:stretch>
        </p:blipFill>
        <p:spPr>
          <a:xfrm>
            <a:off x="19043255" y="5763934"/>
            <a:ext cx="1778001" cy="1778001"/>
          </a:xfrm>
          <a:prstGeom prst="rect">
            <a:avLst/>
          </a:prstGeom>
          <a:ln w="12700">
            <a:miter lim="400000"/>
          </a:ln>
        </p:spPr>
      </p:pic>
      <p:sp>
        <p:nvSpPr>
          <p:cNvPr id="90" name="The following C’s support this strategic direction. Audiences will pay attention to content that is well packaged, clear in delivery and intent, and connects with an audience’s need or interest."/>
          <p:cNvSpPr txBox="1">
            <a:spLocks noGrp="1"/>
          </p:cNvSpPr>
          <p:nvPr>
            <p:ph type="subTitle" sz="quarter" idx="1"/>
          </p:nvPr>
        </p:nvSpPr>
        <p:spPr>
          <a:xfrm>
            <a:off x="1371600" y="3719478"/>
            <a:ext cx="21493907" cy="2012554"/>
          </a:xfrm>
          <a:prstGeom prst="rect">
            <a:avLst/>
          </a:prstGeom>
        </p:spPr>
        <p:txBody>
          <a:bodyPr lIns="71436" tIns="71436" rIns="71436" bIns="71436" anchor="t"/>
          <a:lstStyle>
            <a:lvl1pPr>
              <a:lnSpc>
                <a:spcPct val="110000"/>
              </a:lnSpc>
            </a:lvl1pPr>
          </a:lstStyle>
          <a:p>
            <a:r>
              <a:rPr dirty="0"/>
              <a:t>The following C’s support this strategic direction. Audiences will pay attention to content that is </a:t>
            </a:r>
            <a:r>
              <a:rPr lang="en-US"/>
              <a:t>well-</a:t>
            </a:r>
            <a:r>
              <a:t>packaged, clear in delivery and intent, and connects with an audience’s need or interest.</a:t>
            </a:r>
            <a:r>
              <a:rPr lang="en-US" dirty="0"/>
              <a:t> </a:t>
            </a:r>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How the C’s work to produce a desired outcome"/>
          <p:cNvSpPr txBox="1">
            <a:spLocks noGrp="1"/>
          </p:cNvSpPr>
          <p:nvPr>
            <p:ph type="ctrTitle"/>
          </p:nvPr>
        </p:nvSpPr>
        <p:spPr>
          <a:xfrm>
            <a:off x="1361817" y="1113087"/>
            <a:ext cx="22168366" cy="1579877"/>
          </a:xfrm>
          <a:prstGeom prst="rect">
            <a:avLst/>
          </a:prstGeom>
        </p:spPr>
        <p:txBody>
          <a:bodyPr/>
          <a:lstStyle>
            <a:lvl1pPr>
              <a:defRPr sz="7500" spc="-300"/>
            </a:lvl1pPr>
          </a:lstStyle>
          <a:p>
            <a:r>
              <a:t>How the C’s work to produce a desired outcome </a:t>
            </a:r>
          </a:p>
        </p:txBody>
      </p:sp>
      <p:sp>
        <p:nvSpPr>
          <p:cNvPr id="93"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4</a:t>
            </a:fld>
            <a:endParaRPr/>
          </a:p>
        </p:txBody>
      </p:sp>
      <p:sp>
        <p:nvSpPr>
          <p:cNvPr id="94" name="Inform…"/>
          <p:cNvSpPr txBox="1"/>
          <p:nvPr/>
        </p:nvSpPr>
        <p:spPr>
          <a:xfrm>
            <a:off x="1452364" y="8437437"/>
            <a:ext cx="6183411" cy="25538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p>
            <a:pPr>
              <a:lnSpc>
                <a:spcPct val="100000"/>
              </a:lnSpc>
              <a:buClr>
                <a:srgbClr val="808080"/>
              </a:buClr>
              <a:buFont typeface="Arial"/>
              <a:defRPr sz="4500" spc="90">
                <a:solidFill>
                  <a:srgbClr val="D06293"/>
                </a:solidFill>
              </a:defRPr>
            </a:pPr>
            <a:r>
              <a:t>Inform</a:t>
            </a:r>
          </a:p>
          <a:p>
            <a:pPr>
              <a:lnSpc>
                <a:spcPct val="100000"/>
              </a:lnSpc>
              <a:defRPr sz="3800" b="0" cap="none">
                <a:solidFill>
                  <a:srgbClr val="000000"/>
                </a:solidFill>
              </a:defRPr>
            </a:pPr>
            <a:r>
              <a:t>Useful</a:t>
            </a:r>
          </a:p>
          <a:p>
            <a:pPr>
              <a:lnSpc>
                <a:spcPct val="100000"/>
              </a:lnSpc>
              <a:defRPr sz="3800" b="0" cap="none">
                <a:solidFill>
                  <a:srgbClr val="000000"/>
                </a:solidFill>
              </a:defRPr>
            </a:pPr>
            <a:r>
              <a:t>Purposeful</a:t>
            </a:r>
          </a:p>
          <a:p>
            <a:pPr>
              <a:lnSpc>
                <a:spcPct val="100000"/>
              </a:lnSpc>
              <a:defRPr sz="3800" b="0" cap="none">
                <a:solidFill>
                  <a:srgbClr val="000000"/>
                </a:solidFill>
              </a:defRPr>
            </a:pPr>
            <a:r>
              <a:t>Transfer Knowledge</a:t>
            </a:r>
          </a:p>
        </p:txBody>
      </p:sp>
      <p:sp>
        <p:nvSpPr>
          <p:cNvPr id="95" name="Engage…"/>
          <p:cNvSpPr txBox="1"/>
          <p:nvPr/>
        </p:nvSpPr>
        <p:spPr>
          <a:xfrm>
            <a:off x="8570765" y="8437437"/>
            <a:ext cx="6475906" cy="25538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p>
            <a:pPr>
              <a:lnSpc>
                <a:spcPct val="100000"/>
              </a:lnSpc>
              <a:buClr>
                <a:srgbClr val="808080"/>
              </a:buClr>
              <a:buFont typeface="Arial"/>
              <a:defRPr sz="4500" spc="90">
                <a:solidFill>
                  <a:srgbClr val="D06293"/>
                </a:solidFill>
              </a:defRPr>
            </a:pPr>
            <a:r>
              <a:t>Engage</a:t>
            </a:r>
          </a:p>
          <a:p>
            <a:pPr>
              <a:lnSpc>
                <a:spcPct val="100000"/>
              </a:lnSpc>
              <a:defRPr sz="3800" b="0" cap="none">
                <a:solidFill>
                  <a:srgbClr val="000000"/>
                </a:solidFill>
              </a:defRPr>
            </a:pPr>
            <a:r>
              <a:t>Build trust</a:t>
            </a:r>
          </a:p>
          <a:p>
            <a:pPr>
              <a:lnSpc>
                <a:spcPct val="100000"/>
              </a:lnSpc>
              <a:defRPr sz="3800" b="0" cap="none">
                <a:solidFill>
                  <a:srgbClr val="000000"/>
                </a:solidFill>
              </a:defRPr>
            </a:pPr>
            <a:r>
              <a:t>Generate interest</a:t>
            </a:r>
          </a:p>
          <a:p>
            <a:pPr>
              <a:lnSpc>
                <a:spcPct val="100000"/>
              </a:lnSpc>
              <a:defRPr sz="3800" b="0" cap="none">
                <a:solidFill>
                  <a:srgbClr val="000000"/>
                </a:solidFill>
              </a:defRPr>
            </a:pPr>
            <a:r>
              <a:t>Increase participation</a:t>
            </a:r>
          </a:p>
        </p:txBody>
      </p:sp>
      <p:sp>
        <p:nvSpPr>
          <p:cNvPr id="96" name="Convert…"/>
          <p:cNvSpPr txBox="1"/>
          <p:nvPr/>
        </p:nvSpPr>
        <p:spPr>
          <a:xfrm>
            <a:off x="16166307" y="8437437"/>
            <a:ext cx="5499893" cy="255384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p>
            <a:pPr>
              <a:lnSpc>
                <a:spcPct val="100000"/>
              </a:lnSpc>
              <a:buClr>
                <a:srgbClr val="808080"/>
              </a:buClr>
              <a:buFont typeface="Arial"/>
              <a:defRPr sz="4500" spc="90">
                <a:solidFill>
                  <a:srgbClr val="CE6493"/>
                </a:solidFill>
              </a:defRPr>
            </a:pPr>
            <a:r>
              <a:t>Convert</a:t>
            </a:r>
          </a:p>
          <a:p>
            <a:pPr>
              <a:lnSpc>
                <a:spcPct val="100000"/>
              </a:lnSpc>
              <a:defRPr sz="3800" b="0" cap="none">
                <a:solidFill>
                  <a:srgbClr val="000000"/>
                </a:solidFill>
              </a:defRPr>
            </a:pPr>
            <a:r>
              <a:t>Has impact</a:t>
            </a:r>
          </a:p>
          <a:p>
            <a:pPr>
              <a:lnSpc>
                <a:spcPct val="100000"/>
              </a:lnSpc>
              <a:defRPr sz="3800" b="0" cap="none">
                <a:solidFill>
                  <a:srgbClr val="000000"/>
                </a:solidFill>
              </a:defRPr>
            </a:pPr>
            <a:r>
              <a:t>Builds relationship</a:t>
            </a:r>
          </a:p>
          <a:p>
            <a:pPr>
              <a:lnSpc>
                <a:spcPct val="100000"/>
              </a:lnSpc>
              <a:defRPr sz="3800" b="0" cap="none">
                <a:solidFill>
                  <a:srgbClr val="000000"/>
                </a:solidFill>
              </a:defRPr>
            </a:pPr>
            <a:r>
              <a:t>Complete transaction</a:t>
            </a:r>
          </a:p>
        </p:txBody>
      </p:sp>
      <p:sp>
        <p:nvSpPr>
          <p:cNvPr id="97" name="CLARITY + CONNECTION"/>
          <p:cNvSpPr txBox="1"/>
          <p:nvPr/>
        </p:nvSpPr>
        <p:spPr>
          <a:xfrm>
            <a:off x="1794123" y="4617965"/>
            <a:ext cx="5499893" cy="15088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lvl1pPr>
              <a:lnSpc>
                <a:spcPct val="90000"/>
              </a:lnSpc>
              <a:buClr>
                <a:srgbClr val="808080"/>
              </a:buClr>
              <a:buFont typeface="Arial"/>
              <a:defRPr sz="4500" spc="90">
                <a:solidFill>
                  <a:srgbClr val="D26093"/>
                </a:solidFill>
              </a:defRPr>
            </a:lvl1pPr>
          </a:lstStyle>
          <a:p>
            <a:r>
              <a:t>CLARITY + CONNECTION</a:t>
            </a:r>
          </a:p>
        </p:txBody>
      </p:sp>
      <p:sp>
        <p:nvSpPr>
          <p:cNvPr id="98" name="CONNECTION + CONTAINER"/>
          <p:cNvSpPr txBox="1"/>
          <p:nvPr/>
        </p:nvSpPr>
        <p:spPr>
          <a:xfrm>
            <a:off x="9058771" y="4617965"/>
            <a:ext cx="5499894" cy="15088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lvl1pPr>
              <a:lnSpc>
                <a:spcPct val="90000"/>
              </a:lnSpc>
              <a:buClr>
                <a:srgbClr val="808080"/>
              </a:buClr>
              <a:buFont typeface="Arial"/>
              <a:defRPr sz="4500" spc="90">
                <a:solidFill>
                  <a:srgbClr val="D26093"/>
                </a:solidFill>
              </a:defRPr>
            </a:lvl1pPr>
          </a:lstStyle>
          <a:p>
            <a:r>
              <a:t>CONNECTION + CONTAINER</a:t>
            </a:r>
          </a:p>
        </p:txBody>
      </p:sp>
      <p:sp>
        <p:nvSpPr>
          <p:cNvPr id="99" name="CLARITY + CONTAINER"/>
          <p:cNvSpPr txBox="1"/>
          <p:nvPr/>
        </p:nvSpPr>
        <p:spPr>
          <a:xfrm>
            <a:off x="16166307" y="4617965"/>
            <a:ext cx="5499893" cy="15088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135466" tIns="135466" rIns="135466" bIns="135466">
            <a:spAutoFit/>
          </a:bodyPr>
          <a:lstStyle>
            <a:lvl1pPr>
              <a:lnSpc>
                <a:spcPct val="90000"/>
              </a:lnSpc>
              <a:buClr>
                <a:srgbClr val="808080"/>
              </a:buClr>
              <a:buFont typeface="Arial"/>
              <a:defRPr sz="4500" spc="90">
                <a:solidFill>
                  <a:srgbClr val="D26093"/>
                </a:solidFill>
              </a:defRPr>
            </a:lvl1pPr>
          </a:lstStyle>
          <a:p>
            <a:r>
              <a:t>CLARITY + CONTAINER</a:t>
            </a:r>
          </a:p>
        </p:txBody>
      </p:sp>
      <p:sp>
        <p:nvSpPr>
          <p:cNvPr id="100" name="Line"/>
          <p:cNvSpPr/>
          <p:nvPr/>
        </p:nvSpPr>
        <p:spPr>
          <a:xfrm>
            <a:off x="4451746" y="6437181"/>
            <a:ext cx="1" cy="1776017"/>
          </a:xfrm>
          <a:prstGeom prst="line">
            <a:avLst/>
          </a:prstGeom>
          <a:ln w="177800">
            <a:solidFill>
              <a:srgbClr val="D06293">
                <a:alpha val="43378"/>
              </a:srgbClr>
            </a:solidFill>
            <a:miter lim="400000"/>
            <a:tailEnd type="triangle"/>
          </a:ln>
        </p:spPr>
        <p:txBody>
          <a:bodyPr lIns="0" tIns="0" rIns="0" bIns="0"/>
          <a:lstStyle/>
          <a:p>
            <a:pPr defTabSz="584200">
              <a:lnSpc>
                <a:spcPct val="100000"/>
              </a:lnSpc>
              <a:defRPr sz="10600" b="0" cap="none">
                <a:solidFill>
                  <a:srgbClr val="FFFFFF"/>
                </a:solidFill>
                <a:effectLst>
                  <a:outerShdw blurRad="38100" dist="12700" dir="5400000" rotWithShape="0">
                    <a:srgbClr val="000000">
                      <a:alpha val="50000"/>
                    </a:srgbClr>
                  </a:outerShdw>
                </a:effectLst>
                <a:uFill>
                  <a:solidFill>
                    <a:srgbClr val="FFFFFF"/>
                  </a:solidFill>
                </a:uFill>
              </a:defRPr>
            </a:pPr>
            <a:endParaRPr/>
          </a:p>
        </p:txBody>
      </p:sp>
      <p:sp>
        <p:nvSpPr>
          <p:cNvPr id="101" name="Line"/>
          <p:cNvSpPr/>
          <p:nvPr/>
        </p:nvSpPr>
        <p:spPr>
          <a:xfrm>
            <a:off x="18916253" y="6437181"/>
            <a:ext cx="1" cy="1776017"/>
          </a:xfrm>
          <a:prstGeom prst="line">
            <a:avLst/>
          </a:prstGeom>
          <a:ln w="177800">
            <a:solidFill>
              <a:srgbClr val="D06293">
                <a:alpha val="43378"/>
              </a:srgbClr>
            </a:solidFill>
            <a:miter lim="400000"/>
            <a:tailEnd type="triangle"/>
          </a:ln>
        </p:spPr>
        <p:txBody>
          <a:bodyPr lIns="0" tIns="0" rIns="0" bIns="0"/>
          <a:lstStyle/>
          <a:p>
            <a:pPr defTabSz="584200">
              <a:lnSpc>
                <a:spcPct val="100000"/>
              </a:lnSpc>
              <a:defRPr sz="10600" b="0" cap="none">
                <a:solidFill>
                  <a:srgbClr val="FFFFFF"/>
                </a:solidFill>
                <a:effectLst>
                  <a:outerShdw blurRad="38100" dist="12700" dir="5400000" rotWithShape="0">
                    <a:srgbClr val="000000">
                      <a:alpha val="50000"/>
                    </a:srgbClr>
                  </a:outerShdw>
                </a:effectLst>
                <a:uFill>
                  <a:solidFill>
                    <a:srgbClr val="FFFFFF"/>
                  </a:solidFill>
                </a:uFill>
              </a:defRPr>
            </a:pPr>
            <a:endParaRPr/>
          </a:p>
        </p:txBody>
      </p:sp>
      <p:sp>
        <p:nvSpPr>
          <p:cNvPr id="102" name="Line"/>
          <p:cNvSpPr/>
          <p:nvPr/>
        </p:nvSpPr>
        <p:spPr>
          <a:xfrm>
            <a:off x="11808717" y="6437181"/>
            <a:ext cx="1" cy="1776017"/>
          </a:xfrm>
          <a:prstGeom prst="line">
            <a:avLst/>
          </a:prstGeom>
          <a:ln w="177800">
            <a:solidFill>
              <a:srgbClr val="D06293">
                <a:alpha val="43378"/>
              </a:srgbClr>
            </a:solidFill>
            <a:miter lim="400000"/>
            <a:tailEnd type="triangle"/>
          </a:ln>
        </p:spPr>
        <p:txBody>
          <a:bodyPr lIns="0" tIns="0" rIns="0" bIns="0"/>
          <a:lstStyle/>
          <a:p>
            <a:pPr defTabSz="584200">
              <a:lnSpc>
                <a:spcPct val="100000"/>
              </a:lnSpc>
              <a:defRPr sz="10600" b="0" cap="none">
                <a:solidFill>
                  <a:srgbClr val="FFFFFF"/>
                </a:solidFill>
                <a:effectLst>
                  <a:outerShdw blurRad="38100" dist="12700" dir="5400000" rotWithShape="0">
                    <a:srgbClr val="000000">
                      <a:alpha val="50000"/>
                    </a:srgbClr>
                  </a:outerShdw>
                </a:effectLst>
                <a:uFill>
                  <a:solidFill>
                    <a:srgbClr val="FFFFFF"/>
                  </a:solidFill>
                </a:uFill>
              </a:defRPr>
            </a:pPr>
            <a:endParaRPr/>
          </a:p>
        </p:txBody>
      </p:sp>
      <p:sp>
        <p:nvSpPr>
          <p:cNvPr id="103" name="+"/>
          <p:cNvSpPr txBox="1"/>
          <p:nvPr/>
        </p:nvSpPr>
        <p:spPr>
          <a:xfrm>
            <a:off x="4133433" y="3308162"/>
            <a:ext cx="769223" cy="12780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6" tIns="71436" rIns="71436" bIns="71436" anchor="ctr">
            <a:spAutoFit/>
          </a:bodyPr>
          <a:lstStyle>
            <a:lvl1pPr>
              <a:lnSpc>
                <a:spcPct val="70000"/>
              </a:lnSpc>
              <a:buClr>
                <a:srgbClr val="808080"/>
              </a:buClr>
              <a:buFont typeface="Arial"/>
              <a:defRPr sz="8000" spc="159">
                <a:solidFill>
                  <a:srgbClr val="D26093"/>
                </a:solidFill>
              </a:defRPr>
            </a:lvl1pPr>
          </a:lstStyle>
          <a:p>
            <a:r>
              <a:t>+</a:t>
            </a:r>
          </a:p>
        </p:txBody>
      </p:sp>
      <p:pic>
        <p:nvPicPr>
          <p:cNvPr id="104" name="noun_Diamond_1168873.png" descr="noun_Diamond_1168873.png"/>
          <p:cNvPicPr>
            <a:picLocks noChangeAspect="1"/>
          </p:cNvPicPr>
          <p:nvPr/>
        </p:nvPicPr>
        <p:blipFill>
          <a:blip r:embed="rId2">
            <a:alphaModFix amt="73070"/>
          </a:blip>
          <a:srcRect l="9758" t="9758" r="9758" b="9758"/>
          <a:stretch>
            <a:fillRect/>
          </a:stretch>
        </p:blipFill>
        <p:spPr>
          <a:xfrm>
            <a:off x="2711846" y="3249409"/>
            <a:ext cx="1257465" cy="1257465"/>
          </a:xfrm>
          <a:prstGeom prst="rect">
            <a:avLst/>
          </a:prstGeom>
          <a:ln w="12700">
            <a:miter lim="400000"/>
          </a:ln>
        </p:spPr>
      </p:pic>
      <p:pic>
        <p:nvPicPr>
          <p:cNvPr id="105" name="noun_business chat_1616432.png" descr="noun_business chat_1616432.png"/>
          <p:cNvPicPr>
            <a:picLocks noChangeAspect="1"/>
          </p:cNvPicPr>
          <p:nvPr/>
        </p:nvPicPr>
        <p:blipFill>
          <a:blip r:embed="rId3"/>
          <a:srcRect l="14773" t="14773" r="14773" b="14773"/>
          <a:stretch>
            <a:fillRect/>
          </a:stretch>
        </p:blipFill>
        <p:spPr>
          <a:xfrm>
            <a:off x="5039355" y="3226788"/>
            <a:ext cx="1302374" cy="1302374"/>
          </a:xfrm>
          <a:prstGeom prst="rect">
            <a:avLst/>
          </a:prstGeom>
          <a:ln w="12700">
            <a:miter lim="400000"/>
          </a:ln>
        </p:spPr>
      </p:pic>
      <p:pic>
        <p:nvPicPr>
          <p:cNvPr id="106" name="noun_business chat_1616432.png" descr="noun_business chat_1616432.png"/>
          <p:cNvPicPr>
            <a:picLocks noChangeAspect="1"/>
          </p:cNvPicPr>
          <p:nvPr/>
        </p:nvPicPr>
        <p:blipFill>
          <a:blip r:embed="rId3"/>
          <a:srcRect l="14773" t="14773" r="14773" b="14773"/>
          <a:stretch>
            <a:fillRect/>
          </a:stretch>
        </p:blipFill>
        <p:spPr>
          <a:xfrm>
            <a:off x="9763006" y="3226788"/>
            <a:ext cx="1302374" cy="1302374"/>
          </a:xfrm>
          <a:prstGeom prst="rect">
            <a:avLst/>
          </a:prstGeom>
          <a:ln w="12700">
            <a:miter lim="400000"/>
          </a:ln>
        </p:spPr>
      </p:pic>
      <p:pic>
        <p:nvPicPr>
          <p:cNvPr id="107" name="noun_Package_1731464.png" descr="noun_Package_1731464.png"/>
          <p:cNvPicPr>
            <a:picLocks noChangeAspect="1"/>
          </p:cNvPicPr>
          <p:nvPr/>
        </p:nvPicPr>
        <p:blipFill>
          <a:blip r:embed="rId4">
            <a:alphaModFix amt="90000"/>
          </a:blip>
          <a:srcRect l="10307" t="10307" r="10307" b="10307"/>
          <a:stretch>
            <a:fillRect/>
          </a:stretch>
        </p:blipFill>
        <p:spPr>
          <a:xfrm>
            <a:off x="12368529" y="3249409"/>
            <a:ext cx="1257465" cy="1257465"/>
          </a:xfrm>
          <a:prstGeom prst="rect">
            <a:avLst/>
          </a:prstGeom>
          <a:ln w="12700">
            <a:miter lim="400000"/>
          </a:ln>
        </p:spPr>
      </p:pic>
      <p:pic>
        <p:nvPicPr>
          <p:cNvPr id="108" name="noun_Diamond_1168873.png" descr="noun_Diamond_1168873.png"/>
          <p:cNvPicPr>
            <a:picLocks noChangeAspect="1"/>
          </p:cNvPicPr>
          <p:nvPr/>
        </p:nvPicPr>
        <p:blipFill>
          <a:blip r:embed="rId2">
            <a:alphaModFix amt="73070"/>
          </a:blip>
          <a:srcRect l="9758" t="9758" r="9758" b="9758"/>
          <a:stretch>
            <a:fillRect/>
          </a:stretch>
        </p:blipFill>
        <p:spPr>
          <a:xfrm>
            <a:off x="17085918" y="3249409"/>
            <a:ext cx="1257464" cy="1257465"/>
          </a:xfrm>
          <a:prstGeom prst="rect">
            <a:avLst/>
          </a:prstGeom>
          <a:ln w="12700">
            <a:miter lim="400000"/>
          </a:ln>
        </p:spPr>
      </p:pic>
      <p:pic>
        <p:nvPicPr>
          <p:cNvPr id="109" name="noun_Package_1731464.png" descr="noun_Package_1731464.png"/>
          <p:cNvPicPr>
            <a:picLocks noChangeAspect="1"/>
          </p:cNvPicPr>
          <p:nvPr/>
        </p:nvPicPr>
        <p:blipFill>
          <a:blip r:embed="rId4">
            <a:alphaModFix amt="90000"/>
          </a:blip>
          <a:srcRect l="10307" t="10307" r="10307" b="10307"/>
          <a:stretch>
            <a:fillRect/>
          </a:stretch>
        </p:blipFill>
        <p:spPr>
          <a:xfrm>
            <a:off x="19440849" y="3249409"/>
            <a:ext cx="1257464" cy="1257465"/>
          </a:xfrm>
          <a:prstGeom prst="rect">
            <a:avLst/>
          </a:prstGeom>
          <a:ln w="12700">
            <a:miter lim="400000"/>
          </a:ln>
        </p:spPr>
      </p:pic>
      <p:sp>
        <p:nvSpPr>
          <p:cNvPr id="110" name="+"/>
          <p:cNvSpPr txBox="1"/>
          <p:nvPr/>
        </p:nvSpPr>
        <p:spPr>
          <a:xfrm>
            <a:off x="11357828" y="3308162"/>
            <a:ext cx="769223" cy="12780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6" tIns="71436" rIns="71436" bIns="71436" anchor="ctr">
            <a:spAutoFit/>
          </a:bodyPr>
          <a:lstStyle>
            <a:lvl1pPr>
              <a:lnSpc>
                <a:spcPct val="70000"/>
              </a:lnSpc>
              <a:buClr>
                <a:srgbClr val="808080"/>
              </a:buClr>
              <a:buFont typeface="Arial"/>
              <a:defRPr sz="8000" spc="159">
                <a:solidFill>
                  <a:srgbClr val="D26093"/>
                </a:solidFill>
              </a:defRPr>
            </a:lvl1pPr>
          </a:lstStyle>
          <a:p>
            <a:r>
              <a:t>+</a:t>
            </a:r>
          </a:p>
        </p:txBody>
      </p:sp>
      <p:sp>
        <p:nvSpPr>
          <p:cNvPr id="111" name="+"/>
          <p:cNvSpPr txBox="1"/>
          <p:nvPr/>
        </p:nvSpPr>
        <p:spPr>
          <a:xfrm>
            <a:off x="18531642" y="3308162"/>
            <a:ext cx="769223" cy="12780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1436" tIns="71436" rIns="71436" bIns="71436" anchor="ctr">
            <a:spAutoFit/>
          </a:bodyPr>
          <a:lstStyle>
            <a:lvl1pPr>
              <a:lnSpc>
                <a:spcPct val="70000"/>
              </a:lnSpc>
              <a:buClr>
                <a:srgbClr val="808080"/>
              </a:buClr>
              <a:buFont typeface="Arial"/>
              <a:defRPr sz="8000" spc="159">
                <a:solidFill>
                  <a:srgbClr val="D26093"/>
                </a:solidFill>
              </a:defRPr>
            </a:lvl1pPr>
          </a:lstStyle>
          <a:p>
            <a:r>
              <a:t>+</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Define core content…"/>
          <p:cNvSpPr txBox="1">
            <a:spLocks noGrp="1"/>
          </p:cNvSpPr>
          <p:nvPr>
            <p:ph type="subTitle" idx="1"/>
          </p:nvPr>
        </p:nvSpPr>
        <p:spPr>
          <a:prstGeom prst="rect">
            <a:avLst/>
          </a:prstGeom>
        </p:spPr>
        <p:txBody>
          <a:bodyPr/>
          <a:lstStyle/>
          <a:p>
            <a:pPr marL="508000" indent="-508000">
              <a:buSzPct val="100000"/>
              <a:buAutoNum type="arabicPeriod"/>
            </a:pPr>
            <a:r>
              <a:t>Define core content </a:t>
            </a:r>
          </a:p>
          <a:p>
            <a:pPr marL="508000" indent="-508000">
              <a:buSzPct val="100000"/>
              <a:buAutoNum type="arabicPeriod"/>
            </a:pPr>
            <a:r>
              <a:t>Supplement with curated and atomized content</a:t>
            </a:r>
          </a:p>
          <a:p>
            <a:pPr marL="508000" indent="-508000">
              <a:buSzPct val="100000"/>
              <a:buAutoNum type="arabicPeriod"/>
            </a:pPr>
            <a:r>
              <a:t>Create a game plan for each social channel </a:t>
            </a:r>
          </a:p>
          <a:p>
            <a:pPr marL="508000" indent="-508000">
              <a:buSzPct val="100000"/>
              <a:buAutoNum type="arabicPeriod"/>
            </a:pPr>
            <a:r>
              <a:t>Build hashtags and emoji sets</a:t>
            </a:r>
          </a:p>
          <a:p>
            <a:pPr marL="508000" indent="-508000">
              <a:buSzPct val="100000"/>
              <a:buAutoNum type="arabicPeriod"/>
            </a:pPr>
            <a:r>
              <a:t>Execute</a:t>
            </a:r>
          </a:p>
        </p:txBody>
      </p:sp>
      <p:sp>
        <p:nvSpPr>
          <p:cNvPr id="114" name="Create the playbook"/>
          <p:cNvSpPr txBox="1">
            <a:spLocks noGrp="1"/>
          </p:cNvSpPr>
          <p:nvPr>
            <p:ph type="ctrTitle"/>
          </p:nvPr>
        </p:nvSpPr>
        <p:spPr>
          <a:prstGeom prst="rect">
            <a:avLst/>
          </a:prstGeom>
        </p:spPr>
        <p:txBody>
          <a:bodyPr/>
          <a:lstStyle/>
          <a:p>
            <a:r>
              <a:t>Create the playbook</a:t>
            </a:r>
          </a:p>
        </p:txBody>
      </p:sp>
      <p:sp>
        <p:nvSpPr>
          <p:cNvPr id="115" name="figure out the x’s and o’s for your social media plan"/>
          <p:cNvSpPr txBox="1">
            <a:spLocks noGrp="1"/>
          </p:cNvSpPr>
          <p:nvPr>
            <p:ph type="body" idx="13"/>
          </p:nvPr>
        </p:nvSpPr>
        <p:spPr>
          <a:prstGeom prst="rect">
            <a:avLst/>
          </a:prstGeom>
        </p:spPr>
        <p:txBody>
          <a:bodyPr/>
          <a:lstStyle/>
          <a:p>
            <a:r>
              <a:t>figure out the x’s and o’s for your social media plan</a:t>
            </a:r>
          </a:p>
        </p:txBody>
      </p:sp>
      <p:sp>
        <p:nvSpPr>
          <p:cNvPr id="11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Core content aligns with editorial or marketing strategy…"/>
          <p:cNvSpPr txBox="1">
            <a:spLocks noGrp="1"/>
          </p:cNvSpPr>
          <p:nvPr>
            <p:ph type="subTitle" idx="1"/>
          </p:nvPr>
        </p:nvSpPr>
        <p:spPr>
          <a:prstGeom prst="rect">
            <a:avLst/>
          </a:prstGeom>
        </p:spPr>
        <p:txBody>
          <a:bodyPr/>
          <a:lstStyle/>
          <a:p>
            <a:pPr marL="469194" indent="-469194">
              <a:lnSpc>
                <a:spcPct val="110000"/>
              </a:lnSpc>
              <a:buSzPct val="75000"/>
              <a:buChar char="•"/>
            </a:pPr>
            <a:r>
              <a:t>Core content aligns with editorial or marketing strategy </a:t>
            </a:r>
          </a:p>
          <a:p>
            <a:pPr marL="469194" indent="-469194">
              <a:lnSpc>
                <a:spcPct val="110000"/>
              </a:lnSpc>
              <a:buSzPct val="75000"/>
              <a:buChar char="•"/>
            </a:pPr>
            <a:r>
              <a:t>Should address multiple personas and/or journey stages  </a:t>
            </a:r>
          </a:p>
          <a:p>
            <a:pPr marL="469194" indent="-469194">
              <a:lnSpc>
                <a:spcPct val="110000"/>
              </a:lnSpc>
              <a:buSzPct val="75000"/>
              <a:buChar char="•"/>
            </a:pPr>
            <a:r>
              <a:t>Spend at least half your available time creating, publishing, and engaging with your </a:t>
            </a:r>
            <a:br/>
            <a:r>
              <a:t>core social media content</a:t>
            </a:r>
          </a:p>
          <a:p>
            <a:pPr marL="469194" indent="-469194">
              <a:lnSpc>
                <a:spcPct val="110000"/>
              </a:lnSpc>
              <a:buSzPct val="75000"/>
              <a:buChar char="•"/>
            </a:pPr>
            <a:r>
              <a:t>Respond and curate at least as much as you create </a:t>
            </a:r>
          </a:p>
        </p:txBody>
      </p:sp>
      <p:sp>
        <p:nvSpPr>
          <p:cNvPr id="119" name="Make content relevant (again)"/>
          <p:cNvSpPr txBox="1">
            <a:spLocks noGrp="1"/>
          </p:cNvSpPr>
          <p:nvPr>
            <p:ph type="ctrTitle"/>
          </p:nvPr>
        </p:nvSpPr>
        <p:spPr>
          <a:prstGeom prst="rect">
            <a:avLst/>
          </a:prstGeom>
        </p:spPr>
        <p:txBody>
          <a:bodyPr/>
          <a:lstStyle/>
          <a:p>
            <a:r>
              <a:t>Make content relevant (again)</a:t>
            </a:r>
          </a:p>
        </p:txBody>
      </p:sp>
      <p:sp>
        <p:nvSpPr>
          <p:cNvPr id="120" name="give the fans what they want"/>
          <p:cNvSpPr txBox="1">
            <a:spLocks noGrp="1"/>
          </p:cNvSpPr>
          <p:nvPr>
            <p:ph type="body" idx="13"/>
          </p:nvPr>
        </p:nvSpPr>
        <p:spPr>
          <a:prstGeom prst="rect">
            <a:avLst/>
          </a:prstGeom>
        </p:spPr>
        <p:txBody>
          <a:bodyPr/>
          <a:lstStyle/>
          <a:p>
            <a:r>
              <a:t>give the fans what they want</a:t>
            </a:r>
          </a:p>
        </p:txBody>
      </p:sp>
      <p:sp>
        <p:nvSpPr>
          <p:cNvPr id="12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From every big piece of content, there should be 8 smaller content pieces that can be created and tied back…"/>
          <p:cNvSpPr txBox="1">
            <a:spLocks noGrp="1"/>
          </p:cNvSpPr>
          <p:nvPr>
            <p:ph type="subTitle" idx="1"/>
          </p:nvPr>
        </p:nvSpPr>
        <p:spPr>
          <a:prstGeom prst="rect">
            <a:avLst/>
          </a:prstGeom>
        </p:spPr>
        <p:txBody>
          <a:bodyPr/>
          <a:lstStyle/>
          <a:p>
            <a:pPr marL="469194" indent="-469194">
              <a:lnSpc>
                <a:spcPct val="110000"/>
              </a:lnSpc>
              <a:buSzPct val="75000"/>
              <a:buChar char="•"/>
            </a:pPr>
            <a:r>
              <a:t>From every big piece of content, there should be 8 smaller content pieces that can be created and tied back</a:t>
            </a:r>
          </a:p>
          <a:p>
            <a:pPr marL="469194" indent="-469194">
              <a:lnSpc>
                <a:spcPct val="110000"/>
              </a:lnSpc>
              <a:buSzPct val="75000"/>
              <a:buChar char="•"/>
            </a:pPr>
            <a:r>
              <a:t>Think about… </a:t>
            </a:r>
          </a:p>
          <a:p>
            <a:pPr marL="1270000" lvl="1" indent="-508000">
              <a:lnSpc>
                <a:spcPct val="110000"/>
              </a:lnSpc>
              <a:buSzPct val="100000"/>
              <a:buChar char="-"/>
            </a:pPr>
            <a:r>
              <a:t>What big content executions do you already have? </a:t>
            </a:r>
          </a:p>
          <a:p>
            <a:pPr marL="1270000" lvl="1" indent="-508000">
              <a:lnSpc>
                <a:spcPct val="110000"/>
              </a:lnSpc>
              <a:buSzPct val="100000"/>
              <a:buChar char="-"/>
            </a:pPr>
            <a:r>
              <a:t>How many social posts can you create from one piece? </a:t>
            </a:r>
          </a:p>
        </p:txBody>
      </p:sp>
      <p:sp>
        <p:nvSpPr>
          <p:cNvPr id="124" name="Be sure to atomize content"/>
          <p:cNvSpPr txBox="1">
            <a:spLocks noGrp="1"/>
          </p:cNvSpPr>
          <p:nvPr>
            <p:ph type="ctrTitle"/>
          </p:nvPr>
        </p:nvSpPr>
        <p:spPr>
          <a:prstGeom prst="rect">
            <a:avLst/>
          </a:prstGeom>
        </p:spPr>
        <p:txBody>
          <a:bodyPr/>
          <a:lstStyle/>
          <a:p>
            <a:r>
              <a:t>Be sure to atomize content </a:t>
            </a:r>
          </a:p>
        </p:txBody>
      </p:sp>
      <p:sp>
        <p:nvSpPr>
          <p:cNvPr id="125" name="get more juice from the squeeze"/>
          <p:cNvSpPr txBox="1">
            <a:spLocks noGrp="1"/>
          </p:cNvSpPr>
          <p:nvPr>
            <p:ph type="body" idx="13"/>
          </p:nvPr>
        </p:nvSpPr>
        <p:spPr>
          <a:prstGeom prst="rect">
            <a:avLst/>
          </a:prstGeom>
        </p:spPr>
        <p:txBody>
          <a:bodyPr/>
          <a:lstStyle/>
          <a:p>
            <a:r>
              <a:t>get more juice from the squeeze</a:t>
            </a:r>
          </a:p>
        </p:txBody>
      </p:sp>
      <p:sp>
        <p:nvSpPr>
          <p:cNvPr id="126"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ustom-branded…"/>
          <p:cNvSpPr txBox="1">
            <a:spLocks noGrp="1"/>
          </p:cNvSpPr>
          <p:nvPr>
            <p:ph type="subTitle" sz="half" idx="1"/>
          </p:nvPr>
        </p:nvSpPr>
        <p:spPr>
          <a:xfrm>
            <a:off x="1371600" y="4076163"/>
            <a:ext cx="9333785" cy="7824671"/>
          </a:xfrm>
          <a:prstGeom prst="rect">
            <a:avLst/>
          </a:prstGeom>
        </p:spPr>
        <p:txBody>
          <a:bodyPr/>
          <a:lstStyle/>
          <a:p>
            <a:pPr marL="508000" indent="-508000">
              <a:buSzPct val="100000"/>
              <a:buAutoNum type="arabicPeriod"/>
            </a:pPr>
            <a:r>
              <a:t>Custom-branded </a:t>
            </a:r>
          </a:p>
          <a:p>
            <a:pPr marL="508000" indent="-508000">
              <a:buSzPct val="100000"/>
              <a:buAutoNum type="arabicPeriod"/>
            </a:pPr>
            <a:r>
              <a:t>Trendy or themed </a:t>
            </a:r>
          </a:p>
          <a:p>
            <a:pPr marL="508000" indent="-508000">
              <a:buSzPct val="100000"/>
              <a:buAutoNum type="arabicPeriod"/>
            </a:pPr>
            <a:r>
              <a:t>Content-related (in the image) </a:t>
            </a:r>
          </a:p>
          <a:p>
            <a:pPr marL="508000" indent="-508000">
              <a:buSzPct val="100000"/>
              <a:buAutoNum type="arabicPeriod"/>
            </a:pPr>
            <a:r>
              <a:t>Industry-related </a:t>
            </a:r>
          </a:p>
        </p:txBody>
      </p:sp>
      <p:sp>
        <p:nvSpPr>
          <p:cNvPr id="129" name="Hashtags"/>
          <p:cNvSpPr txBox="1">
            <a:spLocks noGrp="1"/>
          </p:cNvSpPr>
          <p:nvPr>
            <p:ph type="ctrTitle"/>
          </p:nvPr>
        </p:nvSpPr>
        <p:spPr>
          <a:prstGeom prst="rect">
            <a:avLst/>
          </a:prstGeom>
        </p:spPr>
        <p:txBody>
          <a:bodyPr/>
          <a:lstStyle/>
          <a:p>
            <a:r>
              <a:t>Hashtags</a:t>
            </a:r>
          </a:p>
        </p:txBody>
      </p:sp>
      <p:sp>
        <p:nvSpPr>
          <p:cNvPr id="130" name="Use them or lose them"/>
          <p:cNvSpPr txBox="1">
            <a:spLocks noGrp="1"/>
          </p:cNvSpPr>
          <p:nvPr>
            <p:ph type="body" idx="13"/>
          </p:nvPr>
        </p:nvSpPr>
        <p:spPr>
          <a:prstGeom prst="rect">
            <a:avLst/>
          </a:prstGeom>
        </p:spPr>
        <p:txBody>
          <a:bodyPr/>
          <a:lstStyle/>
          <a:p>
            <a:r>
              <a:t>Use them or lose them</a:t>
            </a:r>
          </a:p>
        </p:txBody>
      </p:sp>
      <p:sp>
        <p:nvSpPr>
          <p:cNvPr id="131"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8</a:t>
            </a:fld>
            <a:endParaRPr/>
          </a:p>
        </p:txBody>
      </p:sp>
      <p:sp>
        <p:nvSpPr>
          <p:cNvPr id="132" name="Rectangle"/>
          <p:cNvSpPr/>
          <p:nvPr/>
        </p:nvSpPr>
        <p:spPr>
          <a:xfrm>
            <a:off x="10185400" y="3462932"/>
            <a:ext cx="11791851" cy="6790136"/>
          </a:xfrm>
          <a:prstGeom prst="rect">
            <a:avLst/>
          </a:prstGeom>
          <a:solidFill>
            <a:srgbClr val="EBECF1"/>
          </a:solidFill>
          <a:ln w="12700">
            <a:miter lim="400000"/>
          </a:ln>
          <a:effectLst>
            <a:outerShdw blurRad="431800" dist="50800" rotWithShape="0">
              <a:srgbClr val="000000">
                <a:alpha val="57109"/>
              </a:srgbClr>
            </a:outerShdw>
          </a:effectLst>
        </p:spPr>
        <p:txBody>
          <a:bodyPr lIns="71436" tIns="71436" rIns="71436" bIns="71436" anchor="ctr"/>
          <a:lstStyle/>
          <a:p>
            <a:pPr algn="l">
              <a:lnSpc>
                <a:spcPct val="100000"/>
              </a:lnSpc>
              <a:defRPr sz="8300" b="0">
                <a:solidFill>
                  <a:srgbClr val="FFFFFF"/>
                </a:solidFill>
              </a:defRPr>
            </a:pPr>
            <a:endParaRPr/>
          </a:p>
        </p:txBody>
      </p:sp>
      <p:sp>
        <p:nvSpPr>
          <p:cNvPr id="133" name="4-5 popular hashtags (500K-1M)…"/>
          <p:cNvSpPr txBox="1"/>
          <p:nvPr/>
        </p:nvSpPr>
        <p:spPr>
          <a:xfrm>
            <a:off x="10826184" y="5641031"/>
            <a:ext cx="10510284" cy="448111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pPr marL="469194" indent="-469194" algn="l">
              <a:lnSpc>
                <a:spcPct val="100000"/>
              </a:lnSpc>
              <a:spcBef>
                <a:spcPts val="3000"/>
              </a:spcBef>
              <a:buSzPct val="75000"/>
              <a:buChar char="•"/>
              <a:defRPr sz="3800" b="0" cap="none">
                <a:solidFill>
                  <a:srgbClr val="000000"/>
                </a:solidFill>
              </a:defRPr>
            </a:pPr>
            <a:r>
              <a:t>4-5 popular hashtags (500K-1M) </a:t>
            </a:r>
          </a:p>
          <a:p>
            <a:pPr marL="469194" indent="-469194" algn="l">
              <a:lnSpc>
                <a:spcPct val="100000"/>
              </a:lnSpc>
              <a:spcBef>
                <a:spcPts val="3000"/>
              </a:spcBef>
              <a:buSzPct val="75000"/>
              <a:buChar char="•"/>
              <a:defRPr sz="3800" b="0" cap="none">
                <a:solidFill>
                  <a:srgbClr val="000000"/>
                </a:solidFill>
              </a:defRPr>
            </a:pPr>
            <a:r>
              <a:t>5-6 moderately popular hashtags (50K-500K) </a:t>
            </a:r>
          </a:p>
          <a:p>
            <a:pPr marL="469194" indent="-469194" algn="l">
              <a:lnSpc>
                <a:spcPct val="100000"/>
              </a:lnSpc>
              <a:spcBef>
                <a:spcPts val="3000"/>
              </a:spcBef>
              <a:buSzPct val="75000"/>
              <a:buChar char="•"/>
              <a:defRPr sz="3800" b="0" cap="none">
                <a:solidFill>
                  <a:srgbClr val="000000"/>
                </a:solidFill>
              </a:defRPr>
            </a:pPr>
            <a:r>
              <a:t>3-5 niche specific hashtags</a:t>
            </a:r>
          </a:p>
          <a:p>
            <a:pPr marL="469194" indent="-469194" algn="l">
              <a:lnSpc>
                <a:spcPct val="100000"/>
              </a:lnSpc>
              <a:spcBef>
                <a:spcPts val="3000"/>
              </a:spcBef>
              <a:buSzPct val="75000"/>
              <a:buChar char="•"/>
              <a:defRPr sz="3800" b="0" cap="none">
                <a:solidFill>
                  <a:srgbClr val="000000"/>
                </a:solidFill>
              </a:defRPr>
            </a:pPr>
            <a:r>
              <a:t>1-3 branded hashtags </a:t>
            </a:r>
          </a:p>
        </p:txBody>
      </p:sp>
      <p:sp>
        <p:nvSpPr>
          <p:cNvPr id="134" name="The recipe"/>
          <p:cNvSpPr txBox="1"/>
          <p:nvPr/>
        </p:nvSpPr>
        <p:spPr>
          <a:xfrm>
            <a:off x="10603162" y="3717032"/>
            <a:ext cx="8482220" cy="12817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algn="l">
              <a:defRPr sz="6500" cap="none">
                <a:solidFill>
                  <a:srgbClr val="000000"/>
                </a:solidFill>
              </a:defRPr>
            </a:lvl1pPr>
          </a:lstStyle>
          <a:p>
            <a:r>
              <a:t>The recipe</a:t>
            </a:r>
          </a:p>
        </p:txBody>
      </p:sp>
      <p:sp>
        <p:nvSpPr>
          <p:cNvPr id="135" name="Line"/>
          <p:cNvSpPr/>
          <p:nvPr/>
        </p:nvSpPr>
        <p:spPr>
          <a:xfrm>
            <a:off x="10210800" y="5029200"/>
            <a:ext cx="11791851" cy="0"/>
          </a:xfrm>
          <a:prstGeom prst="line">
            <a:avLst/>
          </a:prstGeom>
          <a:ln w="25400">
            <a:solidFill>
              <a:srgbClr val="43407A">
                <a:alpha val="28057"/>
              </a:srgbClr>
            </a:solidFill>
          </a:ln>
        </p:spPr>
        <p:txBody>
          <a:bodyPr lIns="45718" tIns="45718" rIns="45718" bIns="45718"/>
          <a:lstStyle/>
          <a:p>
            <a:pPr>
              <a:lnSpc>
                <a:spcPct val="90000"/>
              </a:lnSpc>
              <a:defRPr sz="10000">
                <a:solidFill>
                  <a:srgbClr val="2890CF"/>
                </a:solidFill>
              </a:defRPr>
            </a:pPr>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Create hashtag stacks"/>
          <p:cNvSpPr txBox="1">
            <a:spLocks noGrp="1"/>
          </p:cNvSpPr>
          <p:nvPr>
            <p:ph type="ctrTitle"/>
          </p:nvPr>
        </p:nvSpPr>
        <p:spPr>
          <a:prstGeom prst="rect">
            <a:avLst/>
          </a:prstGeom>
        </p:spPr>
        <p:txBody>
          <a:bodyPr/>
          <a:lstStyle/>
          <a:p>
            <a:r>
              <a:t>Create hashtag stacks</a:t>
            </a:r>
          </a:p>
        </p:txBody>
      </p:sp>
      <p:sp>
        <p:nvSpPr>
          <p:cNvPr id="138" name="build different hashtag sets by topic or channel……"/>
          <p:cNvSpPr txBox="1">
            <a:spLocks noGrp="1"/>
          </p:cNvSpPr>
          <p:nvPr>
            <p:ph type="body" idx="13"/>
          </p:nvPr>
        </p:nvSpPr>
        <p:spPr>
          <a:xfrm>
            <a:off x="1364431" y="2484687"/>
            <a:ext cx="22163138" cy="1288653"/>
          </a:xfrm>
          <a:prstGeom prst="rect">
            <a:avLst/>
          </a:prstGeom>
        </p:spPr>
        <p:txBody>
          <a:bodyPr/>
          <a:lstStyle/>
          <a:p>
            <a:r>
              <a:t>build different hashtag sets by topic or channel… </a:t>
            </a:r>
          </a:p>
          <a:p>
            <a:r>
              <a:t>research using rival IQ, RiteTag, and instagram Search </a:t>
            </a:r>
          </a:p>
        </p:txBody>
      </p:sp>
      <p:sp>
        <p:nvSpPr>
          <p:cNvPr id="139" name="Slide Number"/>
          <p:cNvSpPr txBox="1">
            <a:spLocks noGrp="1"/>
          </p:cNvSpPr>
          <p:nvPr>
            <p:ph type="sldNum" sz="quarter" idx="2"/>
          </p:nvPr>
        </p:nvSpPr>
        <p:spPr>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p>
            <a:fld id="{86CB4B4D-7CA3-9044-876B-883B54F8677D}" type="slidenum">
              <a:t>9</a:t>
            </a:fld>
            <a:endParaRPr/>
          </a:p>
        </p:txBody>
      </p:sp>
      <p:sp>
        <p:nvSpPr>
          <p:cNvPr id="140" name="theme:"/>
          <p:cNvSpPr txBox="1"/>
          <p:nvPr/>
        </p:nvSpPr>
        <p:spPr>
          <a:xfrm>
            <a:off x="1380289" y="4548953"/>
            <a:ext cx="8508517" cy="754381"/>
          </a:xfrm>
          <a:prstGeom prst="rect">
            <a:avLst/>
          </a:prstGeom>
          <a:solidFill>
            <a:srgbClr val="D65C93">
              <a:alpha val="34875"/>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theme: </a:t>
            </a:r>
          </a:p>
        </p:txBody>
      </p:sp>
      <p:sp>
        <p:nvSpPr>
          <p:cNvPr id="141" name="theme:"/>
          <p:cNvSpPr txBox="1"/>
          <p:nvPr/>
        </p:nvSpPr>
        <p:spPr>
          <a:xfrm>
            <a:off x="11582400" y="4548953"/>
            <a:ext cx="8508517" cy="754381"/>
          </a:xfrm>
          <a:prstGeom prst="rect">
            <a:avLst/>
          </a:prstGeom>
          <a:solidFill>
            <a:srgbClr val="D65C93">
              <a:alpha val="34875"/>
            </a:srgbClr>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lvl1pPr indent="254000" algn="l">
              <a:lnSpc>
                <a:spcPct val="100000"/>
              </a:lnSpc>
              <a:spcBef>
                <a:spcPts val="3000"/>
              </a:spcBef>
              <a:defRPr sz="3100">
                <a:solidFill>
                  <a:srgbClr val="000000"/>
                </a:solidFill>
              </a:defRPr>
            </a:lvl1pPr>
          </a:lstStyle>
          <a:p>
            <a:r>
              <a:t>theme: </a:t>
            </a:r>
          </a:p>
        </p:txBody>
      </p:sp>
    </p:spTree>
  </p:cSld>
  <p:clrMapOvr>
    <a:masterClrMapping/>
  </p:clrMapOvr>
  <p:transition spd="med"/>
</p:sld>
</file>

<file path=ppt/theme/theme1.xml><?xml version="1.0" encoding="utf-8"?>
<a:theme xmlns:a="http://schemas.openxmlformats.org/drawingml/2006/main" name="White">
  <a:themeElements>
    <a:clrScheme name="White">
      <a:dk1>
        <a:srgbClr val="53585F"/>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22</Slides>
  <Notes>0</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White</vt:lpstr>
      <vt:lpstr>PowerPoint Presentation</vt:lpstr>
      <vt:lpstr>PowerPoint Presentation</vt:lpstr>
      <vt:lpstr>The C’s to thumbstopping social media</vt:lpstr>
      <vt:lpstr>How the C’s work to produce a desired outcome </vt:lpstr>
      <vt:lpstr>Create the playbook</vt:lpstr>
      <vt:lpstr>Make content relevant (again)</vt:lpstr>
      <vt:lpstr>Be sure to atomize content </vt:lpstr>
      <vt:lpstr>Hashtags</vt:lpstr>
      <vt:lpstr>Create hashtag stacks</vt:lpstr>
      <vt:lpstr>Create an emoji stack 😎</vt:lpstr>
      <vt:lpstr>Consider the channels</vt:lpstr>
      <vt:lpstr>LinkedIn game plan</vt:lpstr>
      <vt:lpstr>Instagram game plan</vt:lpstr>
      <vt:lpstr>Instagram Stories game plan</vt:lpstr>
      <vt:lpstr>Facebook game plan</vt:lpstr>
      <vt:lpstr>Twitter game plan</vt:lpstr>
      <vt:lpstr>TikTok game plan</vt:lpstr>
      <vt:lpstr>[                                ] game plan</vt:lpstr>
      <vt:lpstr>Spend 10 minutes a day engaging</vt:lpstr>
      <vt:lpstr>Get in the game</vt:lpstr>
      <vt:lpstr>PowerPoint Presentation</vt:lpstr>
      <vt:lpstr>About Rival 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11</cp:revision>
  <dcterms:modified xsi:type="dcterms:W3CDTF">2021-03-30T18:27:13Z</dcterms:modified>
</cp:coreProperties>
</file>